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1" r:id="rId1"/>
  </p:sldMasterIdLst>
  <p:notesMasterIdLst>
    <p:notesMasterId r:id="rId47"/>
  </p:notesMasterIdLst>
  <p:handoutMasterIdLst>
    <p:handoutMasterId r:id="rId48"/>
  </p:handoutMasterIdLst>
  <p:sldIdLst>
    <p:sldId id="256" r:id="rId2"/>
    <p:sldId id="257" r:id="rId3"/>
    <p:sldId id="258" r:id="rId4"/>
    <p:sldId id="259" r:id="rId5"/>
    <p:sldId id="260" r:id="rId6"/>
    <p:sldId id="261" r:id="rId7"/>
    <p:sldId id="262" r:id="rId8"/>
    <p:sldId id="263" r:id="rId9"/>
    <p:sldId id="300"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301" r:id="rId29"/>
    <p:sldId id="302"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9" r:id="rId44"/>
    <p:sldId id="297" r:id="rId45"/>
    <p:sldId id="298" r:id="rId46"/>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DFE8"/>
          </a:solidFill>
        </a:fill>
      </a:tcStyle>
    </a:wholeTbl>
    <a:band2H>
      <a:tcTxStyle/>
      <a:tcStyle>
        <a:tcBdr/>
        <a:fill>
          <a:solidFill>
            <a:srgbClr val="E7F0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7D2CB"/>
          </a:solidFill>
        </a:fill>
      </a:tcStyle>
    </a:wholeTbl>
    <a:band2H>
      <a:tcTxStyle/>
      <a:tcStyle>
        <a:tcBdr/>
        <a:fill>
          <a:solidFill>
            <a:srgbClr val="FBEA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6CDCE"/>
          </a:solidFill>
        </a:fill>
      </a:tcStyle>
    </a:wholeTbl>
    <a:band2H>
      <a:tcTxStyle/>
      <a:tcStyle>
        <a:tcBdr/>
        <a:fill>
          <a:solidFill>
            <a:srgbClr val="ECE7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0" d="100"/>
          <a:sy n="70" d="100"/>
        </p:scale>
        <p:origin x="1386"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46D65E2-F8E4-49CE-9FEA-A7F65A6F6332}" type="datetimeFigureOut">
              <a:rPr lang="en-US" smtClean="0"/>
              <a:t>11/30/2015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3CD6A7D-EA62-4FE2-894A-C753400B6F23}" type="slidenum">
              <a:rPr lang="en-US" smtClean="0"/>
              <a:t>‹#›</a:t>
            </a:fld>
            <a:endParaRPr lang="en-US"/>
          </a:p>
        </p:txBody>
      </p:sp>
    </p:spTree>
    <p:extLst>
      <p:ext uri="{BB962C8B-B14F-4D97-AF65-F5344CB8AC3E}">
        <p14:creationId xmlns:p14="http://schemas.microsoft.com/office/powerpoint/2010/main" val="30252996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4037801319"/>
      </p:ext>
    </p:extLst>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544213AF-26F6-41FA-8D85-E2C5388D6E58}" type="datetimeFigureOut">
              <a:rPr lang="en-US" smtClean="0"/>
              <a:pPr/>
              <a:t>11/30/2015</a:t>
            </a:fld>
            <a:endParaRPr lang="en-US" dirty="0">
              <a:solidFill>
                <a:srgbClr val="FFFFFF"/>
              </a:solidFill>
            </a:endParaRPr>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kumimoji="0" lang="en-US">
              <a:solidFill>
                <a:schemeClr val="accent1">
                  <a:tint val="20000"/>
                </a:schemeClr>
              </a:solidFill>
            </a:endParaRPr>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86CB4B4D-7CA3-9044-876B-883B54F8677D}"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544213AF-26F6-41FA-8D85-E2C5388D6E58}" type="datetimeFigureOut">
              <a:rPr lang="en-US" smtClean="0"/>
              <a:pPr/>
              <a:t>11/30/2015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86CB4B4D-7CA3-9044-876B-883B54F8677D}"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544213AF-26F6-41FA-8D85-E2C5388D6E58}" type="datetimeFigureOut">
              <a:rPr lang="en-US" smtClean="0"/>
              <a:pPr/>
              <a:t>11/30/2015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86CB4B4D-7CA3-9044-876B-883B54F8677D}"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0">
    <p:spTree>
      <p:nvGrpSpPr>
        <p:cNvPr id="1" name=""/>
        <p:cNvGrpSpPr/>
        <p:nvPr/>
      </p:nvGrpSpPr>
      <p:grpSpPr>
        <a:xfrm>
          <a:off x="0" y="0"/>
          <a:ext cx="0" cy="0"/>
          <a:chOff x="0" y="0"/>
          <a:chExt cx="0" cy="0"/>
        </a:xfrm>
      </p:grpSpPr>
      <p:sp>
        <p:nvSpPr>
          <p:cNvPr id="39" name="Shape 39"/>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hape 40"/>
          <p:cNvSpPr>
            <a:spLocks noGrp="1"/>
          </p:cNvSpPr>
          <p:nvPr>
            <p:ph type="title"/>
          </p:nvPr>
        </p:nvSpPr>
        <p:spPr>
          <a:prstGeom prst="rect">
            <a:avLst/>
          </a:prstGeom>
        </p:spPr>
        <p:txBody>
          <a:bodyPr/>
          <a:lstStyle/>
          <a:p>
            <a:r>
              <a:t>Title Text</a:t>
            </a:r>
          </a:p>
        </p:txBody>
      </p:sp>
      <p:sp>
        <p:nvSpPr>
          <p:cNvPr id="41" name="Shape 41"/>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544213AF-26F6-41FA-8D85-E2C5388D6E58}" type="datetimeFigureOut">
              <a:rPr lang="en-US" smtClean="0"/>
              <a:pPr/>
              <a:t>11/30/2015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86CB4B4D-7CA3-9044-876B-883B54F8677D}" type="slidenum">
              <a:rPr lang="en-US" smtClean="0"/>
              <a:pPr/>
              <a:t>‹#›</a:t>
            </a:fld>
            <a:endParaRPr lang="en-US"/>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544213AF-26F6-41FA-8D85-E2C5388D6E58}" type="datetimeFigureOut">
              <a:rPr lang="en-US" smtClean="0"/>
              <a:pPr/>
              <a:t>11/30/2015</a:t>
            </a:fld>
            <a:endParaRPr lang="en-US"/>
          </a:p>
        </p:txBody>
      </p:sp>
      <p:sp>
        <p:nvSpPr>
          <p:cNvPr id="5" name="Footer Placeholder 4"/>
          <p:cNvSpPr>
            <a:spLocks noGrp="1"/>
          </p:cNvSpPr>
          <p:nvPr>
            <p:ph type="ftr" sz="quarter" idx="11"/>
          </p:nvPr>
        </p:nvSpPr>
        <p:spPr/>
        <p:txBody>
          <a:bodyPr/>
          <a:lstStyle>
            <a:extLst/>
          </a:lstStyle>
          <a:p>
            <a:endParaRPr kumimoji="0" lang="en-US"/>
          </a:p>
        </p:txBody>
      </p:sp>
      <p:sp>
        <p:nvSpPr>
          <p:cNvPr id="6" name="Slide Number Placeholder 5"/>
          <p:cNvSpPr>
            <a:spLocks noGrp="1"/>
          </p:cNvSpPr>
          <p:nvPr>
            <p:ph type="sldNum" sz="quarter" idx="12"/>
          </p:nvPr>
        </p:nvSpPr>
        <p:spPr/>
        <p:txBody>
          <a:bodyPr/>
          <a:lstStyle>
            <a:extLst/>
          </a:lstStyle>
          <a:p>
            <a:fld id="{86CB4B4D-7CA3-9044-876B-883B54F8677D}" type="slidenum">
              <a:rPr lang="en-US" smtClean="0"/>
              <a:pPr/>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544213AF-26F6-41FA-8D85-E2C5388D6E58}" type="datetimeFigureOut">
              <a:rPr lang="en-US" smtClean="0"/>
              <a:pPr/>
              <a:t>11/30/2015</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fld id="{86CB4B4D-7CA3-9044-876B-883B54F8677D}" type="slidenum">
              <a:rPr lang="en-US" smtClean="0"/>
              <a:pPr/>
              <a:t>‹#›</a:t>
            </a:fld>
            <a:endParaRPr lang="en-US"/>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544213AF-26F6-41FA-8D85-E2C5388D6E58}" type="datetimeFigureOut">
              <a:rPr lang="en-US" smtClean="0"/>
              <a:pPr/>
              <a:t>11/30/2015</a:t>
            </a:fld>
            <a:endParaRPr lang="en-US"/>
          </a:p>
        </p:txBody>
      </p:sp>
      <p:sp>
        <p:nvSpPr>
          <p:cNvPr id="8" name="Footer Placeholder 7"/>
          <p:cNvSpPr>
            <a:spLocks noGrp="1"/>
          </p:cNvSpPr>
          <p:nvPr>
            <p:ph type="ftr" sz="quarter" idx="11"/>
          </p:nvPr>
        </p:nvSpPr>
        <p:spPr/>
        <p:txBody>
          <a:bodyPr/>
          <a:lstStyle>
            <a:extLst/>
          </a:lstStyle>
          <a:p>
            <a:endParaRPr kumimoji="0" lang="en-US"/>
          </a:p>
        </p:txBody>
      </p:sp>
      <p:sp>
        <p:nvSpPr>
          <p:cNvPr id="9" name="Slide Number Placeholder 8"/>
          <p:cNvSpPr>
            <a:spLocks noGrp="1"/>
          </p:cNvSpPr>
          <p:nvPr>
            <p:ph type="sldNum" sz="quarter" idx="12"/>
          </p:nvPr>
        </p:nvSpPr>
        <p:spPr/>
        <p:txBody>
          <a:bodyPr/>
          <a:lstStyle>
            <a:extLst/>
          </a:lstStyle>
          <a:p>
            <a:fld id="{86CB4B4D-7CA3-9044-876B-883B54F8677D}"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fld id="{544213AF-26F6-41FA-8D85-E2C5388D6E58}" type="datetimeFigureOut">
              <a:rPr lang="en-US" smtClean="0"/>
              <a:pPr/>
              <a:t>11/30/2015</a:t>
            </a:fld>
            <a:endParaRPr lang="en-US"/>
          </a:p>
        </p:txBody>
      </p:sp>
      <p:sp>
        <p:nvSpPr>
          <p:cNvPr id="4" name="Footer Placeholder 3"/>
          <p:cNvSpPr>
            <a:spLocks noGrp="1"/>
          </p:cNvSpPr>
          <p:nvPr>
            <p:ph type="ftr" sz="quarter" idx="11"/>
          </p:nvPr>
        </p:nvSpPr>
        <p:spPr/>
        <p:txBody>
          <a:bodyPr/>
          <a:lstStyle>
            <a:extLst/>
          </a:lstStyle>
          <a:p>
            <a:endParaRPr kumimoji="0" lang="en-US"/>
          </a:p>
        </p:txBody>
      </p:sp>
      <p:sp>
        <p:nvSpPr>
          <p:cNvPr id="5" name="Slide Number Placeholder 4"/>
          <p:cNvSpPr>
            <a:spLocks noGrp="1"/>
          </p:cNvSpPr>
          <p:nvPr>
            <p:ph type="sldNum" sz="quarter" idx="12"/>
          </p:nvPr>
        </p:nvSpPr>
        <p:spPr/>
        <p:txBody>
          <a:bodyPr/>
          <a:lstStyle>
            <a:extLst/>
          </a:lstStyle>
          <a:p>
            <a:fld id="{86CB4B4D-7CA3-9044-876B-883B54F8677D}" type="slidenum">
              <a:rPr lang="en-US" smtClean="0"/>
              <a:pPr/>
              <a:t>‹#›</a:t>
            </a:fld>
            <a:endParaRPr lang="en-US"/>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544213AF-26F6-41FA-8D85-E2C5388D6E58}" type="datetimeFigureOut">
              <a:rPr lang="en-US" smtClean="0"/>
              <a:pPr/>
              <a:t>11/30/2015</a:t>
            </a:fld>
            <a:endParaRPr lang="en-US"/>
          </a:p>
        </p:txBody>
      </p:sp>
      <p:sp>
        <p:nvSpPr>
          <p:cNvPr id="3" name="Footer Placeholder 2"/>
          <p:cNvSpPr>
            <a:spLocks noGrp="1"/>
          </p:cNvSpPr>
          <p:nvPr>
            <p:ph type="ftr" sz="quarter" idx="11"/>
          </p:nvPr>
        </p:nvSpPr>
        <p:spPr/>
        <p:txBody>
          <a:bodyPr/>
          <a:lstStyle>
            <a:extLst/>
          </a:lstStyle>
          <a:p>
            <a:endParaRPr kumimoji="0" lang="en-US"/>
          </a:p>
        </p:txBody>
      </p:sp>
      <p:sp>
        <p:nvSpPr>
          <p:cNvPr id="4" name="Slide Number Placeholder 3"/>
          <p:cNvSpPr>
            <a:spLocks noGrp="1"/>
          </p:cNvSpPr>
          <p:nvPr>
            <p:ph type="sldNum" sz="quarter" idx="12"/>
          </p:nvPr>
        </p:nvSpPr>
        <p:spPr/>
        <p:txBody>
          <a:bodyPr/>
          <a:lstStyle>
            <a:extLst/>
          </a:lstStyle>
          <a:p>
            <a:fld id="{86CB4B4D-7CA3-9044-876B-883B54F8677D}"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extLst/>
          </a:lstStyle>
          <a:p>
            <a:fld id="{544213AF-26F6-41FA-8D85-E2C5388D6E58}" type="datetimeFigureOut">
              <a:rPr lang="en-US" smtClean="0"/>
              <a:pPr/>
              <a:t>11/30/2015</a:t>
            </a:fld>
            <a:endParaRPr lang="en-US"/>
          </a:p>
        </p:txBody>
      </p:sp>
      <p:sp>
        <p:nvSpPr>
          <p:cNvPr id="6" name="Footer Placeholder 5"/>
          <p:cNvSpPr>
            <a:spLocks noGrp="1"/>
          </p:cNvSpPr>
          <p:nvPr>
            <p:ph type="ftr" sz="quarter" idx="11"/>
          </p:nvPr>
        </p:nvSpPr>
        <p:spPr/>
        <p:txBody>
          <a:bodyPr/>
          <a:lstStyle>
            <a:extLst/>
          </a:lstStyle>
          <a:p>
            <a:endParaRPr kumimoji="0" lang="en-US"/>
          </a:p>
        </p:txBody>
      </p:sp>
      <p:sp>
        <p:nvSpPr>
          <p:cNvPr id="7" name="Slide Number Placeholder 6"/>
          <p:cNvSpPr>
            <a:spLocks noGrp="1"/>
          </p:cNvSpPr>
          <p:nvPr>
            <p:ph type="sldNum" sz="quarter" idx="12"/>
          </p:nvPr>
        </p:nvSpPr>
        <p:spPr/>
        <p:txBody>
          <a:bodyPr/>
          <a:lstStyle>
            <a:extLst/>
          </a:lstStyle>
          <a:p>
            <a:fld id="{86CB4B4D-7CA3-9044-876B-883B54F8677D}"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544213AF-26F6-41FA-8D85-E2C5388D6E58}" type="datetimeFigureOut">
              <a:rPr lang="en-US" smtClean="0"/>
              <a:pPr/>
              <a:t>11/30/2015</a:t>
            </a:fld>
            <a:endParaRPr lang="en-US">
              <a:solidFill>
                <a:schemeClr val="tx1"/>
              </a:solidFill>
            </a:endParaRPr>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kumimoji="0" lang="en-US">
              <a:solidFill>
                <a:schemeClr val="tx1"/>
              </a:solidFill>
            </a:endParaRPr>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86CB4B4D-7CA3-9044-876B-883B54F8677D}" type="slidenum">
              <a:rPr lang="en-US" smtClean="0"/>
              <a:pPr/>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4"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544213AF-26F6-41FA-8D85-E2C5388D6E58}" type="datetimeFigureOut">
              <a:rPr lang="en-US" smtClean="0"/>
              <a:pPr/>
              <a:t>11/30/2015</a:t>
            </a:fld>
            <a:endParaRPr lang="en-US" sz="1000" dirty="0">
              <a:solidFill>
                <a:schemeClr val="tx1"/>
              </a:solidFill>
            </a:endParaRPr>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pPr algn="r" eaLnBrk="1" latinLnBrk="0" hangingPunct="1"/>
            <a:endParaRPr kumimoji="0" lang="en-US" sz="1000" dirty="0">
              <a:solidFill>
                <a:schemeClr val="tx1"/>
              </a:solidFill>
            </a:endParaRPr>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86CB4B4D-7CA3-9044-876B-883B54F8677D}"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Shape 134"/>
          <p:cNvSpPr>
            <a:spLocks noGrp="1"/>
          </p:cNvSpPr>
          <p:nvPr>
            <p:ph type="ctrTitle"/>
          </p:nvPr>
        </p:nvSpPr>
        <p:spPr>
          <a:xfrm>
            <a:off x="381000" y="609600"/>
            <a:ext cx="7772400" cy="1829761"/>
          </a:xfrm>
          <a:prstGeom prst="rect">
            <a:avLst/>
          </a:prstGeom>
        </p:spPr>
        <p:txBody>
          <a:bodyPr/>
          <a:lstStyle>
            <a:lvl1pPr algn="l">
              <a:defRPr sz="4000"/>
            </a:lvl1pPr>
          </a:lstStyle>
          <a:p>
            <a:r>
              <a:t>COMP 453:Database Programming</a:t>
            </a:r>
          </a:p>
        </p:txBody>
      </p:sp>
      <p:sp>
        <p:nvSpPr>
          <p:cNvPr id="135" name="Shape 135"/>
          <p:cNvSpPr>
            <a:spLocks noGrp="1"/>
          </p:cNvSpPr>
          <p:nvPr>
            <p:ph type="subTitle" idx="1"/>
          </p:nvPr>
        </p:nvSpPr>
        <p:spPr>
          <a:xfrm>
            <a:off x="457200" y="2743199"/>
            <a:ext cx="7772400" cy="1199708"/>
          </a:xfrm>
          <a:prstGeom prst="rect">
            <a:avLst/>
          </a:prstGeom>
        </p:spPr>
        <p:txBody>
          <a:bodyPr/>
          <a:lstStyle>
            <a:lvl1pPr algn="l">
              <a:defRPr sz="3200" b="1">
                <a:effectLst>
                  <a:outerShdw blurRad="38100" dist="25400" dir="5400000" rotWithShape="0">
                    <a:srgbClr val="000000">
                      <a:alpha val="25000"/>
                    </a:srgbClr>
                  </a:outerShdw>
                </a:effectLst>
              </a:defRPr>
            </a:lvl1pPr>
          </a:lstStyle>
          <a:p>
            <a:r>
              <a:rPr dirty="0"/>
              <a:t>Project: Cozy Homes</a:t>
            </a:r>
          </a:p>
        </p:txBody>
      </p:sp>
      <p:sp>
        <p:nvSpPr>
          <p:cNvPr id="136" name="Shape 136"/>
          <p:cNvSpPr/>
          <p:nvPr/>
        </p:nvSpPr>
        <p:spPr>
          <a:xfrm>
            <a:off x="380998" y="4191000"/>
            <a:ext cx="6940357" cy="677104"/>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a:defRPr b="1">
                <a:latin typeface="Lucida Sans Unicode"/>
                <a:ea typeface="Lucida Sans Unicode"/>
                <a:cs typeface="Lucida Sans Unicode"/>
                <a:sym typeface="Lucida Sans Unicode"/>
              </a:defRPr>
            </a:pPr>
            <a:r>
              <a:rPr sz="2000" b="1" kern="1200" dirty="0">
                <a:solidFill>
                  <a:schemeClr val="tx2"/>
                </a:solidFill>
                <a:effectLst>
                  <a:outerShdw blurRad="38100" dist="25400" dir="5400000" rotWithShape="0">
                    <a:srgbClr val="000000">
                      <a:alpha val="25000"/>
                    </a:srgbClr>
                  </a:outerShdw>
                </a:effectLst>
              </a:rPr>
              <a:t>Members</a:t>
            </a:r>
            <a:r>
              <a:rPr b="0" dirty="0"/>
              <a:t>: </a:t>
            </a:r>
            <a:r>
              <a:rPr b="0" dirty="0" err="1"/>
              <a:t>Pallavi</a:t>
            </a:r>
            <a:r>
              <a:rPr b="0" dirty="0"/>
              <a:t> </a:t>
            </a:r>
            <a:r>
              <a:rPr b="0" dirty="0" err="1"/>
              <a:t>Agarwal</a:t>
            </a:r>
            <a:r>
              <a:rPr b="0" dirty="0"/>
              <a:t>, </a:t>
            </a:r>
            <a:r>
              <a:rPr b="0" dirty="0" err="1"/>
              <a:t>Madhura</a:t>
            </a:r>
            <a:r>
              <a:rPr b="0" dirty="0"/>
              <a:t> Joshi, </a:t>
            </a:r>
            <a:r>
              <a:rPr b="0" dirty="0" err="1"/>
              <a:t>Smruti</a:t>
            </a:r>
            <a:r>
              <a:rPr b="0" dirty="0"/>
              <a:t> </a:t>
            </a:r>
            <a:r>
              <a:rPr b="0" dirty="0" err="1"/>
              <a:t>Tatavarthy</a:t>
            </a:r>
            <a:r>
              <a:rPr b="0" dirty="0"/>
              <a:t/>
            </a:r>
            <a:br>
              <a:rPr b="0" dirty="0"/>
            </a:br>
            <a:r>
              <a:rPr lang="en-US" b="0" dirty="0" smtClean="0"/>
              <a:t>			</a:t>
            </a:r>
            <a:r>
              <a:rPr b="0" dirty="0" smtClean="0"/>
              <a:t>(</a:t>
            </a:r>
            <a:r>
              <a:rPr b="0" dirty="0"/>
              <a:t>TEAM 5)</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hape 168"/>
          <p:cNvSpPr>
            <a:spLocks noGrp="1"/>
          </p:cNvSpPr>
          <p:nvPr>
            <p:ph idx="1"/>
          </p:nvPr>
        </p:nvSpPr>
        <p:spPr>
          <a:prstGeom prst="rect">
            <a:avLst/>
          </a:prstGeom>
        </p:spPr>
        <p:txBody>
          <a:bodyPr/>
          <a:lstStyle/>
          <a:p>
            <a:endParaRPr/>
          </a:p>
        </p:txBody>
      </p:sp>
      <p:pic>
        <p:nvPicPr>
          <p:cNvPr id="169" name="image12.png"/>
          <p:cNvPicPr>
            <a:picLocks noChangeAspect="1"/>
          </p:cNvPicPr>
          <p:nvPr/>
        </p:nvPicPr>
        <p:blipFill>
          <a:blip r:embed="rId2" cstate="print">
            <a:extLst/>
          </a:blip>
          <a:stretch>
            <a:fillRect/>
          </a:stretch>
        </p:blipFill>
        <p:spPr>
          <a:xfrm>
            <a:off x="0" y="838200"/>
            <a:ext cx="9144000" cy="5486400"/>
          </a:xfrm>
          <a:prstGeom prst="rect">
            <a:avLst/>
          </a:prstGeom>
          <a:ln w="12700">
            <a:miter lim="400000"/>
          </a:ln>
          <a:effectLst>
            <a:outerShdw blurRad="292100" dist="139700" dir="2700000" rotWithShape="0">
              <a:srgbClr val="333333">
                <a:alpha val="64999"/>
              </a:srgbClr>
            </a:outerShdw>
          </a:effectLst>
        </p:spPr>
      </p:pic>
      <p:sp>
        <p:nvSpPr>
          <p:cNvPr id="170" name="Shape 170"/>
          <p:cNvSpPr/>
          <p:nvPr/>
        </p:nvSpPr>
        <p:spPr>
          <a:xfrm>
            <a:off x="0" y="304799"/>
            <a:ext cx="8458200" cy="399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After Successful Login or Signup user is directed to listing page</a:t>
            </a: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2" name="image13.png"/>
          <p:cNvPicPr>
            <a:picLocks noChangeAspect="1"/>
          </p:cNvPicPr>
          <p:nvPr/>
        </p:nvPicPr>
        <p:blipFill>
          <a:blip r:embed="rId2" cstate="print">
            <a:extLst/>
          </a:blip>
          <a:stretch>
            <a:fillRect/>
          </a:stretch>
        </p:blipFill>
        <p:spPr>
          <a:xfrm>
            <a:off x="2800350" y="885825"/>
            <a:ext cx="6038850" cy="4143375"/>
          </a:xfrm>
          <a:prstGeom prst="rect">
            <a:avLst/>
          </a:prstGeom>
          <a:ln w="12700">
            <a:miter lim="400000"/>
          </a:ln>
          <a:effectLst>
            <a:outerShdw blurRad="292100" dist="139700" dir="2700000" rotWithShape="0">
              <a:srgbClr val="333333">
                <a:alpha val="64999"/>
              </a:srgbClr>
            </a:outerShdw>
          </a:effectLst>
        </p:spPr>
      </p:pic>
      <p:pic>
        <p:nvPicPr>
          <p:cNvPr id="173" name="image14.png"/>
          <p:cNvPicPr>
            <a:picLocks noChangeAspect="1"/>
          </p:cNvPicPr>
          <p:nvPr/>
        </p:nvPicPr>
        <p:blipFill>
          <a:blip r:embed="rId3" cstate="print">
            <a:extLst/>
          </a:blip>
          <a:stretch>
            <a:fillRect/>
          </a:stretch>
        </p:blipFill>
        <p:spPr>
          <a:xfrm>
            <a:off x="304800" y="914400"/>
            <a:ext cx="2171700" cy="4876800"/>
          </a:xfrm>
          <a:prstGeom prst="rect">
            <a:avLst/>
          </a:prstGeom>
          <a:ln w="12700">
            <a:miter lim="400000"/>
          </a:ln>
          <a:effectLst>
            <a:outerShdw blurRad="292100" dist="139700" dir="2700000" rotWithShape="0">
              <a:srgbClr val="333333">
                <a:alpha val="64999"/>
              </a:srgbClr>
            </a:outerShdw>
          </a:effectLst>
        </p:spPr>
      </p:pic>
      <p:sp>
        <p:nvSpPr>
          <p:cNvPr id="174" name="Shape 174"/>
          <p:cNvSpPr/>
          <p:nvPr/>
        </p:nvSpPr>
        <p:spPr>
          <a:xfrm>
            <a:off x="228599" y="304799"/>
            <a:ext cx="5213816" cy="399560"/>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lvl1pPr>
              <a:defRPr>
                <a:latin typeface="Lucida Sans Unicode"/>
                <a:ea typeface="Lucida Sans Unicode"/>
                <a:cs typeface="Lucida Sans Unicode"/>
                <a:sym typeface="Lucida Sans Unicode"/>
              </a:defRPr>
            </a:lvl1pPr>
          </a:lstStyle>
          <a:p>
            <a:r>
              <a:t>Search criteria- Property Type, Price, Zip Code</a:t>
            </a:r>
          </a:p>
        </p:txBody>
      </p:sp>
      <p:sp>
        <p:nvSpPr>
          <p:cNvPr id="175" name="Shape 175"/>
          <p:cNvSpPr/>
          <p:nvPr/>
        </p:nvSpPr>
        <p:spPr>
          <a:xfrm>
            <a:off x="2971800" y="5257800"/>
            <a:ext cx="5943600" cy="13520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buSzPct val="100000"/>
              <a:buFont typeface="Arial"/>
              <a:buChar char="•"/>
              <a:defRPr>
                <a:latin typeface="Lucida Sans Unicode"/>
                <a:ea typeface="Lucida Sans Unicode"/>
                <a:cs typeface="Lucida Sans Unicode"/>
                <a:sym typeface="Lucida Sans Unicode"/>
              </a:defRPr>
            </a:pPr>
            <a:r>
              <a:t>Property Type is fixed in the database and can be only from the drop down choices.</a:t>
            </a:r>
          </a:p>
          <a:p>
            <a:pPr>
              <a:buSzPct val="100000"/>
              <a:buFont typeface="Arial"/>
              <a:buChar char="•"/>
              <a:defRPr>
                <a:latin typeface="Lucida Sans Unicode"/>
                <a:ea typeface="Lucida Sans Unicode"/>
                <a:cs typeface="Lucida Sans Unicode"/>
                <a:sym typeface="Lucida Sans Unicode"/>
              </a:defRPr>
            </a:pPr>
            <a:r>
              <a:t>Price Sliders make it easy for users to give their desired range of price.</a:t>
            </a: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image15.png"/>
          <p:cNvPicPr>
            <a:picLocks noChangeAspect="1"/>
          </p:cNvPicPr>
          <p:nvPr/>
        </p:nvPicPr>
        <p:blipFill>
          <a:blip r:embed="rId2" cstate="print">
            <a:extLst/>
          </a:blip>
          <a:stretch>
            <a:fillRect/>
          </a:stretch>
        </p:blipFill>
        <p:spPr>
          <a:xfrm>
            <a:off x="0" y="1143000"/>
            <a:ext cx="9144000" cy="4572000"/>
          </a:xfrm>
          <a:prstGeom prst="rect">
            <a:avLst/>
          </a:prstGeom>
          <a:ln w="12700">
            <a:miter lim="400000"/>
          </a:ln>
          <a:effectLst>
            <a:outerShdw blurRad="292100" dist="139700" dir="2700000" rotWithShape="0">
              <a:srgbClr val="333333">
                <a:alpha val="64999"/>
              </a:srgbClr>
            </a:outerShdw>
          </a:effectLst>
        </p:spPr>
      </p:pic>
      <p:sp>
        <p:nvSpPr>
          <p:cNvPr id="178" name="Shape 178"/>
          <p:cNvSpPr/>
          <p:nvPr/>
        </p:nvSpPr>
        <p:spPr>
          <a:xfrm>
            <a:off x="228600" y="304799"/>
            <a:ext cx="8763000" cy="7170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After specifying search criteria, user is given a list of zip codes as per the search criteria with information about the surroundings.</a:t>
            </a:r>
          </a:p>
        </p:txBody>
      </p:sp>
      <p:sp>
        <p:nvSpPr>
          <p:cNvPr id="179" name="Shape 179"/>
          <p:cNvSpPr/>
          <p:nvPr/>
        </p:nvSpPr>
        <p:spPr>
          <a:xfrm>
            <a:off x="2057399" y="5867398"/>
            <a:ext cx="7077776" cy="717061"/>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a:defRPr>
                <a:latin typeface="Lucida Sans Unicode"/>
                <a:ea typeface="Lucida Sans Unicode"/>
                <a:cs typeface="Lucida Sans Unicode"/>
                <a:sym typeface="Lucida Sans Unicode"/>
              </a:defRPr>
            </a:pPr>
            <a:r>
              <a:t>After user has made a decision of which zip code is safe, he</a:t>
            </a:r>
          </a:p>
          <a:p>
            <a:pPr>
              <a:defRPr>
                <a:latin typeface="Lucida Sans Unicode"/>
                <a:ea typeface="Lucida Sans Unicode"/>
                <a:cs typeface="Lucida Sans Unicode"/>
                <a:sym typeface="Lucida Sans Unicode"/>
              </a:defRPr>
            </a:pPr>
            <a:r>
              <a:t> can enter the zip code to search for apartments in that area.</a:t>
            </a:r>
          </a:p>
        </p:txBody>
      </p:sp>
      <p:sp>
        <p:nvSpPr>
          <p:cNvPr id="180" name="Shape 180"/>
          <p:cNvSpPr/>
          <p:nvPr/>
        </p:nvSpPr>
        <p:spPr>
          <a:xfrm flipH="1" flipV="1">
            <a:off x="1523999" y="5181598"/>
            <a:ext cx="838201" cy="609603"/>
          </a:xfrm>
          <a:prstGeom prst="line">
            <a:avLst/>
          </a:prstGeom>
          <a:ln w="22225">
            <a:solidFill>
              <a:srgbClr val="000000"/>
            </a:solidFill>
            <a:tailEnd type="triangle"/>
          </a:ln>
        </p:spPr>
        <p:txBody>
          <a:bodyPr lIns="45718" tIns="45718" rIns="45718" bIns="45718"/>
          <a:lstStyle/>
          <a:p>
            <a:endParaRPr/>
          </a:p>
        </p:txBody>
      </p:sp>
    </p:spTree>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a:spLocks noGrp="1"/>
          </p:cNvSpPr>
          <p:nvPr>
            <p:ph idx="1"/>
          </p:nvPr>
        </p:nvSpPr>
        <p:spPr>
          <a:xfrm>
            <a:off x="457200" y="1481327"/>
            <a:ext cx="8153400" cy="3395473"/>
          </a:xfrm>
          <a:prstGeom prst="rect">
            <a:avLst/>
          </a:prstGeom>
          <a:solidFill>
            <a:srgbClr val="FFFFFF"/>
          </a:solidFill>
          <a:effectLst>
            <a:outerShdw blurRad="292100" dist="139700" dir="2700000" rotWithShape="0">
              <a:srgbClr val="333333">
                <a:alpha val="64999"/>
              </a:srgbClr>
            </a:outerShdw>
          </a:effectLst>
        </p:spPr>
        <p:txBody>
          <a:bodyPr/>
          <a:lstStyle/>
          <a:p>
            <a:pPr marL="35843" indent="71690" defTabSz="896111">
              <a:spcBef>
                <a:spcPts val="300"/>
              </a:spcBef>
              <a:buSzTx/>
              <a:buNone/>
              <a:defRPr sz="1900"/>
            </a:pPr>
            <a:r>
              <a:t>SELECT DISTINCT(ZipCode) as zipcode </a:t>
            </a:r>
          </a:p>
          <a:p>
            <a:pPr marL="35843" indent="71690" defTabSz="896111">
              <a:spcBef>
                <a:spcPts val="300"/>
              </a:spcBef>
              <a:buSzTx/>
              <a:buNone/>
              <a:defRPr sz="1900"/>
            </a:pPr>
            <a:r>
              <a:t>from property </a:t>
            </a:r>
          </a:p>
          <a:p>
            <a:pPr marL="35843" indent="71690" defTabSz="896111">
              <a:spcBef>
                <a:spcPts val="300"/>
              </a:spcBef>
              <a:buSzTx/>
              <a:buNone/>
              <a:defRPr sz="1900"/>
            </a:pPr>
            <a:r>
              <a:t>WHERE EXISTS </a:t>
            </a:r>
          </a:p>
          <a:p>
            <a:pPr marL="35843" indent="71690" defTabSz="896111">
              <a:spcBef>
                <a:spcPts val="300"/>
              </a:spcBef>
              <a:buSzTx/>
              <a:buNone/>
              <a:defRPr sz="1900"/>
            </a:pPr>
            <a:r>
              <a:t>		(SELECT * FROM apartment, propertytype WHERE 		property.PropertyID = apartment.PropertyID AND 		propertytype.TypeID = apartment.TypeID AND</a:t>
            </a:r>
          </a:p>
          <a:p>
            <a:pPr marL="35843" indent="71690" defTabSz="896111">
              <a:spcBef>
                <a:spcPts val="300"/>
              </a:spcBef>
              <a:buSzTx/>
              <a:buNone/>
              <a:defRPr sz="1900"/>
            </a:pPr>
            <a:r>
              <a:t>		propertytype.TypeName='$type' AND</a:t>
            </a:r>
          </a:p>
          <a:p>
            <a:pPr marL="35843" indent="71690" defTabSz="896111">
              <a:spcBef>
                <a:spcPts val="300"/>
              </a:spcBef>
              <a:buSzTx/>
              <a:buNone/>
              <a:defRPr sz="1900"/>
            </a:pPr>
            <a:r>
              <a:t>		apartment.Price BETWEEN '$priceMin‘ AND'$priceMax')</a:t>
            </a:r>
          </a:p>
          <a:p>
            <a:pPr marL="35843" indent="71690" defTabSz="896111">
              <a:spcBef>
                <a:spcPts val="300"/>
              </a:spcBef>
              <a:buSzTx/>
              <a:buNone/>
              <a:defRPr sz="1900"/>
            </a:pPr>
            <a:r>
              <a:t> ORDER BY ZipCode";</a:t>
            </a:r>
          </a:p>
        </p:txBody>
      </p:sp>
      <p:sp>
        <p:nvSpPr>
          <p:cNvPr id="183" name="Shape 183"/>
          <p:cNvSpPr>
            <a:spLocks noGrp="1"/>
          </p:cNvSpPr>
          <p:nvPr>
            <p:ph type="title"/>
          </p:nvPr>
        </p:nvSpPr>
        <p:spPr>
          <a:prstGeom prst="rect">
            <a:avLst/>
          </a:prstGeom>
        </p:spPr>
        <p:txBody>
          <a:bodyPr/>
          <a:lstStyle/>
          <a:p>
            <a:pPr defTabSz="795527">
              <a:defRPr sz="3100">
                <a:effectLst>
                  <a:outerShdw blurRad="38100" dist="22098" dir="5400000" rotWithShape="0">
                    <a:srgbClr val="000000">
                      <a:alpha val="25000"/>
                    </a:srgbClr>
                  </a:outerShdw>
                </a:effectLst>
              </a:defRPr>
            </a:pPr>
            <a:r>
              <a:t>Underlying SQL</a:t>
            </a:r>
            <a:br/>
            <a:r>
              <a:t>Correlated SubQuery</a:t>
            </a: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image16.png"/>
          <p:cNvPicPr>
            <a:picLocks noChangeAspect="1"/>
          </p:cNvPicPr>
          <p:nvPr/>
        </p:nvPicPr>
        <p:blipFill>
          <a:blip r:embed="rId2" cstate="print">
            <a:extLst/>
          </a:blip>
          <a:stretch>
            <a:fillRect/>
          </a:stretch>
        </p:blipFill>
        <p:spPr>
          <a:xfrm>
            <a:off x="-9246" y="1066800"/>
            <a:ext cx="9153247" cy="4191000"/>
          </a:xfrm>
          <a:prstGeom prst="rect">
            <a:avLst/>
          </a:prstGeom>
          <a:ln w="12700">
            <a:miter lim="400000"/>
          </a:ln>
          <a:effectLst>
            <a:outerShdw blurRad="292100" dist="139700" dir="2700000" rotWithShape="0">
              <a:srgbClr val="333333">
                <a:alpha val="64999"/>
              </a:srgbClr>
            </a:outerShdw>
          </a:effectLst>
        </p:spPr>
      </p:pic>
      <p:sp>
        <p:nvSpPr>
          <p:cNvPr id="186" name="Shape 186"/>
          <p:cNvSpPr/>
          <p:nvPr/>
        </p:nvSpPr>
        <p:spPr>
          <a:xfrm>
            <a:off x="228600" y="468867"/>
            <a:ext cx="8763000" cy="399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List of Apartments as per user’s search criteria</a:t>
            </a:r>
          </a:p>
        </p:txBody>
      </p:sp>
      <p:sp>
        <p:nvSpPr>
          <p:cNvPr id="187" name="Shape 187"/>
          <p:cNvSpPr/>
          <p:nvPr/>
        </p:nvSpPr>
        <p:spPr>
          <a:xfrm flipV="1">
            <a:off x="4114800" y="2971798"/>
            <a:ext cx="3124203" cy="2438403"/>
          </a:xfrm>
          <a:prstGeom prst="line">
            <a:avLst/>
          </a:prstGeom>
          <a:ln w="22225">
            <a:solidFill>
              <a:schemeClr val="accent4"/>
            </a:solidFill>
            <a:tailEnd type="triangle"/>
          </a:ln>
        </p:spPr>
        <p:txBody>
          <a:bodyPr lIns="45718" tIns="45718" rIns="45718" bIns="45718"/>
          <a:lstStyle/>
          <a:p>
            <a:endParaRPr/>
          </a:p>
        </p:txBody>
      </p:sp>
      <p:sp>
        <p:nvSpPr>
          <p:cNvPr id="188" name="Shape 188"/>
          <p:cNvSpPr/>
          <p:nvPr/>
        </p:nvSpPr>
        <p:spPr>
          <a:xfrm flipV="1">
            <a:off x="8153399" y="4571998"/>
            <a:ext cx="381003" cy="1524004"/>
          </a:xfrm>
          <a:prstGeom prst="line">
            <a:avLst/>
          </a:prstGeom>
          <a:ln w="22225">
            <a:solidFill>
              <a:schemeClr val="accent4"/>
            </a:solidFill>
            <a:tailEnd type="triangle"/>
          </a:ln>
        </p:spPr>
        <p:txBody>
          <a:bodyPr lIns="45718" tIns="45718" rIns="45718" bIns="45718"/>
          <a:lstStyle/>
          <a:p>
            <a:endParaRPr/>
          </a:p>
        </p:txBody>
      </p:sp>
      <p:sp>
        <p:nvSpPr>
          <p:cNvPr id="189" name="Shape 189"/>
          <p:cNvSpPr/>
          <p:nvPr/>
        </p:nvSpPr>
        <p:spPr>
          <a:xfrm>
            <a:off x="3048000" y="6095998"/>
            <a:ext cx="6172200" cy="399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User can hit like, and it will be stored in his interests</a:t>
            </a:r>
          </a:p>
        </p:txBody>
      </p:sp>
      <p:sp>
        <p:nvSpPr>
          <p:cNvPr id="190" name="Shape 190"/>
          <p:cNvSpPr/>
          <p:nvPr/>
        </p:nvSpPr>
        <p:spPr>
          <a:xfrm>
            <a:off x="685800" y="5486398"/>
            <a:ext cx="4114800" cy="399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User can click on more information</a:t>
            </a:r>
          </a:p>
        </p:txBody>
      </p:sp>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p:cNvSpPr>
          <p:nvPr>
            <p:ph type="body" idx="1"/>
          </p:nvPr>
        </p:nvSpPr>
        <p:spPr>
          <a:xfrm>
            <a:off x="457200" y="1219200"/>
            <a:ext cx="8229600" cy="4525963"/>
          </a:xfrm>
          <a:prstGeom prst="rect">
            <a:avLst/>
          </a:prstGeom>
          <a:solidFill>
            <a:srgbClr val="FFFFFF"/>
          </a:solidFill>
          <a:effectLst>
            <a:outerShdw blurRad="292100" dist="139700" dir="2700000" rotWithShape="0">
              <a:srgbClr val="333333">
                <a:alpha val="64999"/>
              </a:srgbClr>
            </a:outerShdw>
          </a:effectLst>
        </p:spPr>
        <p:txBody>
          <a:bodyPr/>
          <a:lstStyle/>
          <a:p>
            <a:pPr marL="35843" indent="71690" defTabSz="896111">
              <a:spcBef>
                <a:spcPts val="300"/>
              </a:spcBef>
              <a:buSzTx/>
              <a:buNone/>
              <a:defRPr sz="1900"/>
            </a:pPr>
            <a:r>
              <a:t>SELECT property.PropertyID, Apartment.ApartmentID, property.PropertyName, propertytype.TypeName,  apartment.Price,  apartment.LeasePeriod, property.Address   property.ZipCode,  property.PhoneNo, property.Rating</a:t>
            </a:r>
          </a:p>
          <a:p>
            <a:pPr marL="35843" indent="71690" defTabSz="896111">
              <a:spcBef>
                <a:spcPts val="300"/>
              </a:spcBef>
              <a:buSzTx/>
              <a:buNone/>
              <a:defRPr sz="1900"/>
            </a:pPr>
            <a:endParaRPr/>
          </a:p>
          <a:p>
            <a:pPr marL="35843" indent="71690" defTabSz="896111">
              <a:spcBef>
                <a:spcPts val="300"/>
              </a:spcBef>
              <a:buSzTx/>
              <a:buNone/>
              <a:defRPr sz="1900"/>
            </a:pPr>
            <a:r>
              <a:t>	FROM Property, Apartment, propertytype</a:t>
            </a:r>
          </a:p>
          <a:p>
            <a:pPr marL="35843" indent="71690" defTabSz="896111">
              <a:spcBef>
                <a:spcPts val="300"/>
              </a:spcBef>
              <a:buSzTx/>
              <a:buNone/>
              <a:defRPr sz="1900"/>
            </a:pPr>
            <a:endParaRPr/>
          </a:p>
          <a:p>
            <a:pPr marL="35843" indent="71690" defTabSz="896111">
              <a:spcBef>
                <a:spcPts val="300"/>
              </a:spcBef>
              <a:buSzTx/>
              <a:buNone/>
              <a:defRPr sz="1900"/>
            </a:pPr>
            <a:r>
              <a:t>	WHERE propertytype.TypeID= apartment.TypeID AND</a:t>
            </a:r>
          </a:p>
          <a:p>
            <a:pPr marL="35843" indent="71690" defTabSz="896111">
              <a:spcBef>
                <a:spcPts val="300"/>
              </a:spcBef>
              <a:buSzTx/>
              <a:buNone/>
              <a:defRPr sz="1900"/>
            </a:pPr>
            <a:r>
              <a:t>		  apartment.PropertyID = property.PropertyID AND</a:t>
            </a:r>
          </a:p>
          <a:p>
            <a:pPr marL="35843" indent="71690" defTabSz="896111">
              <a:spcBef>
                <a:spcPts val="300"/>
              </a:spcBef>
              <a:buSzTx/>
              <a:buNone/>
              <a:defRPr sz="1900"/>
            </a:pPr>
            <a:r>
              <a:t>		  propertytype.TypeName = :TypeName AND</a:t>
            </a:r>
          </a:p>
          <a:p>
            <a:pPr marL="35843" indent="71690" defTabSz="896111">
              <a:spcBef>
                <a:spcPts val="300"/>
              </a:spcBef>
              <a:buSzTx/>
              <a:buNone/>
              <a:defRPr sz="1900"/>
            </a:pPr>
            <a:r>
              <a:t>		  property.ZipCode = :ZipCode AND</a:t>
            </a:r>
          </a:p>
          <a:p>
            <a:pPr marL="35843" indent="71690" defTabSz="896111">
              <a:spcBef>
                <a:spcPts val="300"/>
              </a:spcBef>
              <a:buSzTx/>
              <a:buNone/>
              <a:defRPr sz="1900"/>
            </a:pPr>
            <a:r>
              <a:t>		  Price BETWEEN :minPrice AND :maxPrice';</a:t>
            </a:r>
          </a:p>
        </p:txBody>
      </p:sp>
      <p:sp>
        <p:nvSpPr>
          <p:cNvPr id="193" name="Shape 193"/>
          <p:cNvSpPr>
            <a:spLocks noGrp="1"/>
          </p:cNvSpPr>
          <p:nvPr>
            <p:ph type="title"/>
          </p:nvPr>
        </p:nvSpPr>
        <p:spPr>
          <a:prstGeom prst="rect">
            <a:avLst/>
          </a:prstGeom>
        </p:spPr>
        <p:txBody>
          <a:bodyPr/>
          <a:lstStyle/>
          <a:p>
            <a:r>
              <a:t>Underlying SQL-JOIN</a:t>
            </a:r>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5" name="image17.png"/>
          <p:cNvPicPr>
            <a:picLocks noChangeAspect="1"/>
          </p:cNvPicPr>
          <p:nvPr/>
        </p:nvPicPr>
        <p:blipFill>
          <a:blip r:embed="rId2" cstate="print">
            <a:extLst/>
          </a:blip>
          <a:stretch>
            <a:fillRect/>
          </a:stretch>
        </p:blipFill>
        <p:spPr>
          <a:xfrm>
            <a:off x="0" y="304800"/>
            <a:ext cx="9144000" cy="1837305"/>
          </a:xfrm>
          <a:prstGeom prst="rect">
            <a:avLst/>
          </a:prstGeom>
          <a:ln w="12700">
            <a:miter lim="400000"/>
          </a:ln>
          <a:effectLst>
            <a:outerShdw blurRad="292100" dist="139700" dir="2700000" rotWithShape="0">
              <a:srgbClr val="333333">
                <a:alpha val="64999"/>
              </a:srgbClr>
            </a:outerShdw>
          </a:effectLst>
        </p:spPr>
      </p:pic>
      <p:pic>
        <p:nvPicPr>
          <p:cNvPr id="196" name="image18.png"/>
          <p:cNvPicPr>
            <a:picLocks noChangeAspect="1"/>
          </p:cNvPicPr>
          <p:nvPr/>
        </p:nvPicPr>
        <p:blipFill>
          <a:blip r:embed="rId3" cstate="print">
            <a:extLst/>
          </a:blip>
          <a:stretch>
            <a:fillRect/>
          </a:stretch>
        </p:blipFill>
        <p:spPr>
          <a:xfrm>
            <a:off x="457200" y="2286000"/>
            <a:ext cx="2809875" cy="2857500"/>
          </a:xfrm>
          <a:prstGeom prst="rect">
            <a:avLst/>
          </a:prstGeom>
          <a:ln w="12700">
            <a:miter lim="400000"/>
          </a:ln>
          <a:effectLst>
            <a:outerShdw blurRad="292100" dist="139700" dir="2700000" rotWithShape="0">
              <a:srgbClr val="333333">
                <a:alpha val="64999"/>
              </a:srgbClr>
            </a:outerShdw>
          </a:effectLst>
        </p:spPr>
      </p:pic>
      <p:pic>
        <p:nvPicPr>
          <p:cNvPr id="197" name="image19.png"/>
          <p:cNvPicPr>
            <a:picLocks noChangeAspect="1"/>
          </p:cNvPicPr>
          <p:nvPr/>
        </p:nvPicPr>
        <p:blipFill>
          <a:blip r:embed="rId4" cstate="print">
            <a:extLst/>
          </a:blip>
          <a:stretch>
            <a:fillRect/>
          </a:stretch>
        </p:blipFill>
        <p:spPr>
          <a:xfrm>
            <a:off x="4488872" y="3200400"/>
            <a:ext cx="4655128" cy="2133600"/>
          </a:xfrm>
          <a:prstGeom prst="rect">
            <a:avLst/>
          </a:prstGeom>
          <a:ln w="12700">
            <a:miter lim="400000"/>
          </a:ln>
          <a:effectLst>
            <a:outerShdw blurRad="292100" dist="139700" dir="2700000" rotWithShape="0">
              <a:srgbClr val="333333">
                <a:alpha val="64999"/>
              </a:srgbClr>
            </a:outerShdw>
          </a:effectLst>
        </p:spPr>
      </p:pic>
      <p:sp>
        <p:nvSpPr>
          <p:cNvPr id="198" name="Shape 198"/>
          <p:cNvSpPr/>
          <p:nvPr/>
        </p:nvSpPr>
        <p:spPr>
          <a:xfrm>
            <a:off x="7391399" y="2286000"/>
            <a:ext cx="381003" cy="838201"/>
          </a:xfrm>
          <a:custGeom>
            <a:avLst/>
            <a:gdLst/>
            <a:ahLst/>
            <a:cxnLst>
              <a:cxn ang="0">
                <a:pos x="wd2" y="hd2"/>
              </a:cxn>
              <a:cxn ang="5400000">
                <a:pos x="wd2" y="hd2"/>
              </a:cxn>
              <a:cxn ang="10800000">
                <a:pos x="wd2" y="hd2"/>
              </a:cxn>
              <a:cxn ang="16200000">
                <a:pos x="wd2" y="hd2"/>
              </a:cxn>
            </a:cxnLst>
            <a:rect l="0" t="0" r="r" b="b"/>
            <a:pathLst>
              <a:path w="21600" h="21600" extrusionOk="0">
                <a:moveTo>
                  <a:pt x="0" y="16691"/>
                </a:moveTo>
                <a:lnTo>
                  <a:pt x="5400" y="16691"/>
                </a:lnTo>
                <a:lnTo>
                  <a:pt x="5400" y="0"/>
                </a:lnTo>
                <a:lnTo>
                  <a:pt x="16200" y="0"/>
                </a:lnTo>
                <a:lnTo>
                  <a:pt x="16200" y="16691"/>
                </a:lnTo>
                <a:lnTo>
                  <a:pt x="21600" y="16691"/>
                </a:lnTo>
                <a:lnTo>
                  <a:pt x="10800" y="21600"/>
                </a:lnTo>
                <a:close/>
              </a:path>
            </a:pathLst>
          </a:cu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199" name="Shape 199"/>
          <p:cNvSpPr/>
          <p:nvPr/>
        </p:nvSpPr>
        <p:spPr>
          <a:xfrm flipH="1" flipV="1">
            <a:off x="2438399" y="4952998"/>
            <a:ext cx="533403" cy="990603"/>
          </a:xfrm>
          <a:prstGeom prst="line">
            <a:avLst/>
          </a:prstGeom>
          <a:ln w="22225">
            <a:solidFill>
              <a:schemeClr val="accent4"/>
            </a:solidFill>
            <a:tailEnd type="triangle"/>
          </a:ln>
        </p:spPr>
        <p:txBody>
          <a:bodyPr lIns="45718" tIns="45718" rIns="45718" bIns="45718"/>
          <a:lstStyle/>
          <a:p>
            <a:endParaRPr/>
          </a:p>
        </p:txBody>
      </p:sp>
      <p:sp>
        <p:nvSpPr>
          <p:cNvPr id="200" name="Shape 200"/>
          <p:cNvSpPr/>
          <p:nvPr/>
        </p:nvSpPr>
        <p:spPr>
          <a:xfrm>
            <a:off x="2971800" y="5906868"/>
            <a:ext cx="5943600" cy="7170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Like button turns red when clicked, and the apartment details are saved in users interests.</a:t>
            </a:r>
          </a:p>
        </p:txBody>
      </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p:cNvSpPr>
          <p:nvPr>
            <p:ph idx="1"/>
          </p:nvPr>
        </p:nvSpPr>
        <p:spPr>
          <a:xfrm>
            <a:off x="381000" y="1447798"/>
            <a:ext cx="8305800" cy="3852676"/>
          </a:xfrm>
          <a:prstGeom prst="rect">
            <a:avLst/>
          </a:prstGeom>
          <a:solidFill>
            <a:srgbClr val="FFFFFF"/>
          </a:solidFill>
          <a:effectLst>
            <a:outerShdw blurRad="292100" dist="139700" dir="2700000" rotWithShape="0">
              <a:srgbClr val="333333">
                <a:alpha val="64999"/>
              </a:srgbClr>
            </a:outerShdw>
          </a:effectLst>
        </p:spPr>
        <p:txBody>
          <a:bodyPr/>
          <a:lstStyle/>
          <a:p>
            <a:pPr marL="35843" indent="71690" defTabSz="896111">
              <a:spcBef>
                <a:spcPts val="300"/>
              </a:spcBef>
              <a:buSzTx/>
              <a:buNone/>
              <a:defRPr sz="1900"/>
            </a:pPr>
            <a:r>
              <a:t>INSERT INTO userinterest SET</a:t>
            </a:r>
          </a:p>
          <a:p>
            <a:pPr marL="35843" indent="71690" defTabSz="896111">
              <a:spcBef>
                <a:spcPts val="300"/>
              </a:spcBef>
              <a:buSzTx/>
              <a:buNone/>
              <a:defRPr sz="1900"/>
            </a:pPr>
            <a:r>
              <a:t>				username = :username,</a:t>
            </a:r>
          </a:p>
          <a:p>
            <a:pPr marL="35843" indent="71690" defTabSz="896111">
              <a:spcBef>
                <a:spcPts val="300"/>
              </a:spcBef>
              <a:buSzTx/>
              <a:buNone/>
              <a:defRPr sz="1900"/>
            </a:pPr>
            <a:r>
              <a:t>				ApartmentID = :ApartmentID,</a:t>
            </a:r>
          </a:p>
          <a:p>
            <a:pPr marL="35843" indent="71690" defTabSz="896111">
              <a:spcBef>
                <a:spcPts val="300"/>
              </a:spcBef>
              <a:buSzTx/>
              <a:buNone/>
              <a:defRPr sz="1900"/>
            </a:pPr>
            <a:r>
              <a:t>				PropertyName = :PropertyName,</a:t>
            </a:r>
          </a:p>
          <a:p>
            <a:pPr marL="35843" indent="71690" defTabSz="896111">
              <a:spcBef>
                <a:spcPts val="300"/>
              </a:spcBef>
              <a:buSzTx/>
              <a:buNone/>
              <a:defRPr sz="1900"/>
            </a:pPr>
            <a:r>
              <a:t>				TypeName = :TypeName,</a:t>
            </a:r>
          </a:p>
          <a:p>
            <a:pPr marL="35843" indent="71690" defTabSz="896111">
              <a:spcBef>
                <a:spcPts val="300"/>
              </a:spcBef>
              <a:buSzTx/>
              <a:buNone/>
              <a:defRPr sz="1900"/>
            </a:pPr>
            <a:r>
              <a:t>				Price = :Price,</a:t>
            </a:r>
          </a:p>
          <a:p>
            <a:pPr marL="35843" indent="71690" defTabSz="896111">
              <a:spcBef>
                <a:spcPts val="300"/>
              </a:spcBef>
              <a:buSzTx/>
              <a:buNone/>
              <a:defRPr sz="1900"/>
            </a:pPr>
            <a:r>
              <a:t>				LeasePeriod = :LeasePeriod,</a:t>
            </a:r>
          </a:p>
          <a:p>
            <a:pPr marL="35843" indent="71690" defTabSz="896111">
              <a:spcBef>
                <a:spcPts val="300"/>
              </a:spcBef>
              <a:buSzTx/>
              <a:buNone/>
              <a:defRPr sz="1900"/>
            </a:pPr>
            <a:r>
              <a:t>				Address = :Address,</a:t>
            </a:r>
          </a:p>
          <a:p>
            <a:pPr marL="35843" indent="71690" defTabSz="896111">
              <a:spcBef>
                <a:spcPts val="300"/>
              </a:spcBef>
              <a:buSzTx/>
              <a:buNone/>
              <a:defRPr sz="1900"/>
            </a:pPr>
            <a:r>
              <a:t>				ZipCode = :ZipCode,</a:t>
            </a:r>
          </a:p>
          <a:p>
            <a:pPr marL="35843" indent="71690" defTabSz="896111">
              <a:spcBef>
                <a:spcPts val="300"/>
              </a:spcBef>
              <a:buSzTx/>
              <a:buNone/>
              <a:defRPr sz="1900"/>
            </a:pPr>
            <a:r>
              <a:t>				PhoneNo = :PhoneNo</a:t>
            </a:r>
          </a:p>
        </p:txBody>
      </p:sp>
      <p:sp>
        <p:nvSpPr>
          <p:cNvPr id="203" name="Shape 203"/>
          <p:cNvSpPr>
            <a:spLocks noGrp="1"/>
          </p:cNvSpPr>
          <p:nvPr>
            <p:ph type="title"/>
          </p:nvPr>
        </p:nvSpPr>
        <p:spPr>
          <a:prstGeom prst="rect">
            <a:avLst/>
          </a:prstGeom>
        </p:spPr>
        <p:txBody>
          <a:bodyPr/>
          <a:lstStyle>
            <a:lvl1pPr defTabSz="795527">
              <a:defRPr sz="3100">
                <a:effectLst>
                  <a:outerShdw blurRad="38100" dist="22098" dir="5400000" rotWithShape="0">
                    <a:srgbClr val="000000">
                      <a:alpha val="25000"/>
                    </a:srgbClr>
                  </a:outerShdw>
                </a:effectLst>
              </a:defRPr>
            </a:lvl1pPr>
          </a:lstStyle>
          <a:p>
            <a:r>
              <a:t>Underlying SQL- Insert during execution of application</a:t>
            </a: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 name="image20.png"/>
          <p:cNvPicPr>
            <a:picLocks noChangeAspect="1"/>
          </p:cNvPicPr>
          <p:nvPr/>
        </p:nvPicPr>
        <p:blipFill>
          <a:blip r:embed="rId2" cstate="print">
            <a:extLst/>
          </a:blip>
          <a:stretch>
            <a:fillRect/>
          </a:stretch>
        </p:blipFill>
        <p:spPr>
          <a:xfrm>
            <a:off x="533400" y="1143000"/>
            <a:ext cx="2438400" cy="3443417"/>
          </a:xfrm>
          <a:prstGeom prst="rect">
            <a:avLst/>
          </a:prstGeom>
          <a:ln w="12700">
            <a:miter lim="400000"/>
          </a:ln>
          <a:effectLst>
            <a:outerShdw blurRad="292100" dist="139700" dir="2700000" rotWithShape="0">
              <a:srgbClr val="333333">
                <a:alpha val="64999"/>
              </a:srgbClr>
            </a:outerShdw>
          </a:effectLst>
        </p:spPr>
      </p:pic>
      <p:pic>
        <p:nvPicPr>
          <p:cNvPr id="206" name="image21.png"/>
          <p:cNvPicPr>
            <a:picLocks noChangeAspect="1"/>
          </p:cNvPicPr>
          <p:nvPr/>
        </p:nvPicPr>
        <p:blipFill>
          <a:blip r:embed="rId3" cstate="print">
            <a:extLst/>
          </a:blip>
          <a:stretch>
            <a:fillRect/>
          </a:stretch>
        </p:blipFill>
        <p:spPr>
          <a:xfrm>
            <a:off x="5181600" y="1219200"/>
            <a:ext cx="2343150" cy="1419225"/>
          </a:xfrm>
          <a:prstGeom prst="rect">
            <a:avLst/>
          </a:prstGeom>
          <a:ln w="12700">
            <a:miter lim="400000"/>
          </a:ln>
          <a:effectLst>
            <a:outerShdw blurRad="292100" dist="139700" dir="2700000" rotWithShape="0">
              <a:srgbClr val="333333">
                <a:alpha val="64999"/>
              </a:srgbClr>
            </a:outerShdw>
          </a:effectLst>
        </p:spPr>
      </p:pic>
      <p:pic>
        <p:nvPicPr>
          <p:cNvPr id="207" name="image22.png"/>
          <p:cNvPicPr>
            <a:picLocks noChangeAspect="1"/>
          </p:cNvPicPr>
          <p:nvPr/>
        </p:nvPicPr>
        <p:blipFill>
          <a:blip r:embed="rId4" cstate="print">
            <a:extLst/>
          </a:blip>
          <a:stretch>
            <a:fillRect/>
          </a:stretch>
        </p:blipFill>
        <p:spPr>
          <a:xfrm>
            <a:off x="4267200" y="3886200"/>
            <a:ext cx="4572000" cy="2282246"/>
          </a:xfrm>
          <a:prstGeom prst="rect">
            <a:avLst/>
          </a:prstGeom>
          <a:ln>
            <a:noFill/>
          </a:ln>
          <a:effectLst>
            <a:outerShdw blurRad="292100" dist="139700" dir="2700000" algn="tl" rotWithShape="0">
              <a:srgbClr val="333333">
                <a:alpha val="65000"/>
              </a:srgbClr>
            </a:outerShdw>
          </a:effectLst>
        </p:spPr>
      </p:pic>
      <p:sp>
        <p:nvSpPr>
          <p:cNvPr id="208" name="Shape 208"/>
          <p:cNvSpPr/>
          <p:nvPr/>
        </p:nvSpPr>
        <p:spPr>
          <a:xfrm>
            <a:off x="3429000" y="1600200"/>
            <a:ext cx="1219200" cy="304800"/>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09" name="Shape 209"/>
          <p:cNvSpPr/>
          <p:nvPr/>
        </p:nvSpPr>
        <p:spPr>
          <a:xfrm rot="5400000">
            <a:off x="6134098" y="3086100"/>
            <a:ext cx="838204" cy="304801"/>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10" name="Shape 210"/>
          <p:cNvSpPr/>
          <p:nvPr/>
        </p:nvSpPr>
        <p:spPr>
          <a:xfrm>
            <a:off x="381000" y="304799"/>
            <a:ext cx="8534400" cy="7170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Every user has a profile settings option, where he can edit his details, and check the apartments he liked.</a:t>
            </a:r>
          </a:p>
        </p:txBody>
      </p:sp>
      <p:sp>
        <p:nvSpPr>
          <p:cNvPr id="211" name="Shape 211"/>
          <p:cNvSpPr/>
          <p:nvPr/>
        </p:nvSpPr>
        <p:spPr>
          <a:xfrm flipV="1">
            <a:off x="3047997" y="2285998"/>
            <a:ext cx="3048006" cy="2667003"/>
          </a:xfrm>
          <a:prstGeom prst="line">
            <a:avLst/>
          </a:prstGeom>
          <a:ln w="22225">
            <a:solidFill>
              <a:schemeClr val="accent4"/>
            </a:solidFill>
            <a:tailEnd type="triangle"/>
          </a:ln>
        </p:spPr>
        <p:txBody>
          <a:bodyPr lIns="45718" tIns="45718" rIns="45718" bIns="45718"/>
          <a:lstStyle/>
          <a:p>
            <a:endParaRPr/>
          </a:p>
        </p:txBody>
      </p:sp>
      <p:sp>
        <p:nvSpPr>
          <p:cNvPr id="212" name="Shape 212"/>
          <p:cNvSpPr/>
          <p:nvPr/>
        </p:nvSpPr>
        <p:spPr>
          <a:xfrm>
            <a:off x="304800" y="4876800"/>
            <a:ext cx="3505200" cy="1034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Clicking the interest button, user can check apartments and agents in that area.</a:t>
            </a: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4" name="image23.png"/>
          <p:cNvPicPr>
            <a:picLocks noChangeAspect="1"/>
          </p:cNvPicPr>
          <p:nvPr/>
        </p:nvPicPr>
        <p:blipFill>
          <a:blip r:embed="rId2" cstate="print">
            <a:extLst/>
          </a:blip>
          <a:stretch>
            <a:fillRect/>
          </a:stretch>
        </p:blipFill>
        <p:spPr>
          <a:xfrm>
            <a:off x="1" y="228600"/>
            <a:ext cx="9144001" cy="4133850"/>
          </a:xfrm>
          <a:prstGeom prst="rect">
            <a:avLst/>
          </a:prstGeom>
          <a:ln w="12700">
            <a:miter lim="400000"/>
          </a:ln>
          <a:effectLst>
            <a:outerShdw blurRad="292100" dist="139700" dir="2700000" rotWithShape="0">
              <a:srgbClr val="333333">
                <a:alpha val="64999"/>
              </a:srgbClr>
            </a:outerShdw>
          </a:effectLst>
        </p:spPr>
      </p:pic>
      <p:pic>
        <p:nvPicPr>
          <p:cNvPr id="215" name="image24.png"/>
          <p:cNvPicPr>
            <a:picLocks noChangeAspect="1"/>
          </p:cNvPicPr>
          <p:nvPr/>
        </p:nvPicPr>
        <p:blipFill>
          <a:blip r:embed="rId3" cstate="print">
            <a:extLst/>
          </a:blip>
          <a:stretch>
            <a:fillRect/>
          </a:stretch>
        </p:blipFill>
        <p:spPr>
          <a:xfrm>
            <a:off x="76200" y="1143000"/>
            <a:ext cx="2571750" cy="5514975"/>
          </a:xfrm>
          <a:prstGeom prst="rect">
            <a:avLst/>
          </a:prstGeom>
          <a:ln w="12700">
            <a:miter lim="400000"/>
          </a:ln>
          <a:effectLst>
            <a:outerShdw blurRad="292100" dist="139700" dir="2700000" rotWithShape="0">
              <a:srgbClr val="333333">
                <a:alpha val="64999"/>
              </a:srgbClr>
            </a:outerShdw>
          </a:effectLst>
        </p:spPr>
      </p:pic>
      <p:sp>
        <p:nvSpPr>
          <p:cNvPr id="216" name="Shape 216"/>
          <p:cNvSpPr/>
          <p:nvPr/>
        </p:nvSpPr>
        <p:spPr>
          <a:xfrm>
            <a:off x="4495800" y="4648198"/>
            <a:ext cx="4648200" cy="399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List of apartments that the user liked.</a:t>
            </a:r>
          </a:p>
        </p:txBody>
      </p:sp>
      <p:sp>
        <p:nvSpPr>
          <p:cNvPr id="217" name="Shape 217"/>
          <p:cNvSpPr/>
          <p:nvPr/>
        </p:nvSpPr>
        <p:spPr>
          <a:xfrm flipH="1" flipV="1">
            <a:off x="6095997" y="3200398"/>
            <a:ext cx="1219203" cy="1219204"/>
          </a:xfrm>
          <a:prstGeom prst="line">
            <a:avLst/>
          </a:prstGeom>
          <a:ln w="22225">
            <a:solidFill>
              <a:schemeClr val="accent4"/>
            </a:solidFill>
            <a:tailEnd type="triangle"/>
          </a:ln>
        </p:spPr>
        <p:txBody>
          <a:bodyPr lIns="45718" tIns="45718" rIns="45718" bIns="45718"/>
          <a:lstStyle/>
          <a:p>
            <a:endParaRPr/>
          </a:p>
        </p:txBody>
      </p:sp>
      <p:sp>
        <p:nvSpPr>
          <p:cNvPr id="218" name="Shape 218"/>
          <p:cNvSpPr/>
          <p:nvPr/>
        </p:nvSpPr>
        <p:spPr>
          <a:xfrm>
            <a:off x="2819400" y="5333998"/>
            <a:ext cx="4648200" cy="717061"/>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Clicking the zip code user can get the list of agents  in the zip code</a:t>
            </a:r>
          </a:p>
        </p:txBody>
      </p:sp>
      <p:sp>
        <p:nvSpPr>
          <p:cNvPr id="219" name="Shape 219"/>
          <p:cNvSpPr/>
          <p:nvPr/>
        </p:nvSpPr>
        <p:spPr>
          <a:xfrm flipH="1" flipV="1">
            <a:off x="2819398" y="4876798"/>
            <a:ext cx="457203" cy="304803"/>
          </a:xfrm>
          <a:prstGeom prst="line">
            <a:avLst/>
          </a:prstGeom>
          <a:ln w="22225">
            <a:solidFill>
              <a:schemeClr val="accent4"/>
            </a:solidFill>
            <a:tailEnd type="triangle"/>
          </a:ln>
        </p:spPr>
        <p:txBody>
          <a:bodyPr lIns="45718" tIns="45718" rIns="45718" bIns="45718"/>
          <a:lstStyle/>
          <a:p>
            <a:endParaRPr/>
          </a:p>
        </p:txBody>
      </p:sp>
      <p:sp>
        <p:nvSpPr>
          <p:cNvPr id="220" name="Shape 220"/>
          <p:cNvSpPr/>
          <p:nvPr/>
        </p:nvSpPr>
        <p:spPr>
          <a:xfrm flipV="1">
            <a:off x="3352800" y="1981198"/>
            <a:ext cx="1" cy="3200403"/>
          </a:xfrm>
          <a:prstGeom prst="line">
            <a:avLst/>
          </a:prstGeom>
          <a:ln w="22225">
            <a:solidFill>
              <a:srgbClr val="0070C0"/>
            </a:solidFill>
            <a:tailEnd type="triangle"/>
          </a:ln>
        </p:spPr>
        <p:txBody>
          <a:bodyPr lIns="45718" tIns="45718" rIns="45718" bIns="45718"/>
          <a:lstStyle/>
          <a:p>
            <a:endParaRP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a:spLocks noGrp="1"/>
          </p:cNvSpPr>
          <p:nvPr>
            <p:ph idx="1"/>
          </p:nvPr>
        </p:nvSpPr>
        <p:spPr>
          <a:prstGeom prst="rect">
            <a:avLst/>
          </a:prstGeom>
        </p:spPr>
        <p:txBody>
          <a:bodyPr/>
          <a:lstStyle/>
          <a:p>
            <a:pPr marL="362102" indent="-253471" defTabSz="905255">
              <a:lnSpc>
                <a:spcPct val="90000"/>
              </a:lnSpc>
              <a:spcBef>
                <a:spcPts val="300"/>
              </a:spcBef>
              <a:defRPr sz="2300"/>
            </a:pPr>
            <a:r>
              <a:t>This application is being developed for the real estate business. This application allows the organization to search properties on a rental basis and not for sale/purchase. </a:t>
            </a:r>
          </a:p>
          <a:p>
            <a:pPr marL="362102" indent="-253471" defTabSz="905255">
              <a:lnSpc>
                <a:spcPct val="90000"/>
              </a:lnSpc>
              <a:spcBef>
                <a:spcPts val="300"/>
              </a:spcBef>
              <a:defRPr sz="2300"/>
            </a:pPr>
            <a:r>
              <a:t>The mission of this application is to help real estate agencies find homes according to the price, type of apartment and location that the end user requires.  End users can also use this application for searching properties. But only the administrators will be able to edit details of database like add properties, delete properties, change price of the property.</a:t>
            </a:r>
          </a:p>
        </p:txBody>
      </p:sp>
      <p:sp>
        <p:nvSpPr>
          <p:cNvPr id="139" name="Shape 139"/>
          <p:cNvSpPr>
            <a:spLocks noGrp="1"/>
          </p:cNvSpPr>
          <p:nvPr>
            <p:ph type="title"/>
          </p:nvPr>
        </p:nvSpPr>
        <p:spPr>
          <a:prstGeom prst="rect">
            <a:avLst/>
          </a:prstGeom>
        </p:spPr>
        <p:txBody>
          <a:bodyPr/>
          <a:lstStyle/>
          <a:p>
            <a:r>
              <a:t>Summary</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p:cNvSpPr>
          <p:nvPr>
            <p:ph idx="1"/>
          </p:nvPr>
        </p:nvSpPr>
        <p:spPr>
          <a:prstGeom prst="rect">
            <a:avLst/>
          </a:prstGeom>
          <a:solidFill>
            <a:srgbClr val="FFFFFF"/>
          </a:solidFill>
          <a:effectLst>
            <a:outerShdw blurRad="292100" dist="139700" dir="2700000" rotWithShape="0">
              <a:srgbClr val="333333">
                <a:alpha val="64999"/>
              </a:srgbClr>
            </a:outerShdw>
          </a:effectLst>
        </p:spPr>
        <p:txBody>
          <a:bodyPr/>
          <a:lstStyle/>
          <a:p>
            <a:pPr marL="36577" indent="73149">
              <a:buSzTx/>
              <a:buNone/>
              <a:defRPr sz="2000"/>
            </a:pPr>
            <a:r>
              <a:t>SELECT * </a:t>
            </a:r>
          </a:p>
          <a:p>
            <a:pPr marL="36577" indent="73149">
              <a:buSzTx/>
              <a:buNone/>
              <a:defRPr sz="2000"/>
            </a:pPr>
            <a:r>
              <a:t>from userinterest </a:t>
            </a:r>
          </a:p>
          <a:p>
            <a:pPr marL="36577" indent="73149">
              <a:buSzTx/>
              <a:buNone/>
              <a:defRPr sz="2000"/>
            </a:pPr>
            <a:r>
              <a:t>where UserName = :username and userinterest.ApartmentID</a:t>
            </a:r>
          </a:p>
          <a:p>
            <a:pPr marL="36577" indent="73149">
              <a:buSzTx/>
              <a:buNone/>
              <a:defRPr sz="2000"/>
            </a:pPr>
            <a:r>
              <a:t> IN (SELECT Apartment.ApartmentID</a:t>
            </a:r>
          </a:p>
          <a:p>
            <a:pPr marL="36577" indent="73149">
              <a:buSzTx/>
              <a:buNone/>
              <a:defRPr sz="2000"/>
            </a:pPr>
            <a:r>
              <a:t>	   FROM Property, Apartment, propertytype </a:t>
            </a:r>
          </a:p>
          <a:p>
            <a:pPr marL="36577" indent="73149">
              <a:buSzTx/>
              <a:buNone/>
              <a:defRPr sz="2000"/>
            </a:pPr>
            <a:r>
              <a:t>	   WHERE propertytype.TypeID= apartment.TypeID AND</a:t>
            </a:r>
          </a:p>
          <a:p>
            <a:pPr marL="36577" indent="73149">
              <a:buSzTx/>
              <a:buNone/>
              <a:defRPr sz="2000"/>
            </a:pPr>
            <a:r>
              <a:t>	               apartment.PropertyID = property.PropertyID AND</a:t>
            </a:r>
          </a:p>
          <a:p>
            <a:pPr marL="36577" indent="73149">
              <a:buSzTx/>
              <a:buNone/>
              <a:defRPr sz="2000"/>
            </a:pPr>
            <a:r>
              <a:t>		        propertytype.TypeName = :TypeName AND</a:t>
            </a:r>
          </a:p>
          <a:p>
            <a:pPr marL="36577" indent="73149">
              <a:buSzTx/>
              <a:buNone/>
              <a:defRPr sz="2000"/>
            </a:pPr>
            <a:r>
              <a:t>		        property.ZipCode = :ZipCode AND</a:t>
            </a:r>
          </a:p>
          <a:p>
            <a:pPr marL="36577" indent="73149">
              <a:buSzTx/>
              <a:buNone/>
              <a:defRPr sz="2000"/>
            </a:pPr>
            <a:r>
              <a:t>		        Price BETWEEN :minPrice AND :maxPrice)</a:t>
            </a:r>
          </a:p>
        </p:txBody>
      </p:sp>
      <p:sp>
        <p:nvSpPr>
          <p:cNvPr id="223" name="Shape 223"/>
          <p:cNvSpPr>
            <a:spLocks noGrp="1"/>
          </p:cNvSpPr>
          <p:nvPr>
            <p:ph type="title"/>
          </p:nvPr>
        </p:nvSpPr>
        <p:spPr>
          <a:prstGeom prst="rect">
            <a:avLst/>
          </a:prstGeom>
        </p:spPr>
        <p:txBody>
          <a:bodyPr/>
          <a:lstStyle/>
          <a:p>
            <a:r>
              <a:t>Underlying SQL-SubQuery</a:t>
            </a:r>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 name="image25.png"/>
          <p:cNvPicPr>
            <a:picLocks noChangeAspect="1"/>
          </p:cNvPicPr>
          <p:nvPr/>
        </p:nvPicPr>
        <p:blipFill>
          <a:blip r:embed="rId2" cstate="print">
            <a:extLst/>
          </a:blip>
          <a:stretch>
            <a:fillRect/>
          </a:stretch>
        </p:blipFill>
        <p:spPr>
          <a:xfrm>
            <a:off x="228600" y="2362200"/>
            <a:ext cx="8572500" cy="4152900"/>
          </a:xfrm>
          <a:prstGeom prst="rect">
            <a:avLst/>
          </a:prstGeom>
          <a:ln w="12700">
            <a:miter lim="400000"/>
          </a:ln>
          <a:effectLst>
            <a:outerShdw blurRad="292100" dist="139700" dir="2700000" rotWithShape="0">
              <a:srgbClr val="333333">
                <a:alpha val="64999"/>
              </a:srgbClr>
            </a:outerShdw>
          </a:effectLst>
        </p:spPr>
      </p:pic>
      <p:pic>
        <p:nvPicPr>
          <p:cNvPr id="226" name="image26.png"/>
          <p:cNvPicPr>
            <a:picLocks noChangeAspect="1"/>
          </p:cNvPicPr>
          <p:nvPr/>
        </p:nvPicPr>
        <p:blipFill>
          <a:blip r:embed="rId3" cstate="print">
            <a:extLst/>
          </a:blip>
          <a:stretch>
            <a:fillRect/>
          </a:stretch>
        </p:blipFill>
        <p:spPr>
          <a:xfrm>
            <a:off x="228600" y="228600"/>
            <a:ext cx="2457450" cy="1838325"/>
          </a:xfrm>
          <a:prstGeom prst="rect">
            <a:avLst/>
          </a:prstGeom>
          <a:ln w="12700">
            <a:miter lim="400000"/>
          </a:ln>
          <a:effectLst>
            <a:outerShdw blurRad="292100" dist="139700" dir="2700000" rotWithShape="0">
              <a:srgbClr val="333333">
                <a:alpha val="64999"/>
              </a:srgbClr>
            </a:outerShdw>
          </a:effectLst>
        </p:spPr>
      </p:pic>
      <p:sp>
        <p:nvSpPr>
          <p:cNvPr id="227" name="Shape 227"/>
          <p:cNvSpPr/>
          <p:nvPr/>
        </p:nvSpPr>
        <p:spPr>
          <a:xfrm rot="10800000">
            <a:off x="3276600" y="457201"/>
            <a:ext cx="1219200" cy="304803"/>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28" name="Shape 228"/>
          <p:cNvSpPr/>
          <p:nvPr/>
        </p:nvSpPr>
        <p:spPr>
          <a:xfrm rot="5400000">
            <a:off x="5867400" y="1295400"/>
            <a:ext cx="1219200" cy="304800"/>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29" name="Shape 229"/>
          <p:cNvSpPr/>
          <p:nvPr/>
        </p:nvSpPr>
        <p:spPr>
          <a:xfrm>
            <a:off x="4648198" y="457198"/>
            <a:ext cx="3835518" cy="399560"/>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lvl1pPr>
              <a:defRPr>
                <a:latin typeface="Lucida Sans Unicode"/>
                <a:ea typeface="Lucida Sans Unicode"/>
                <a:cs typeface="Lucida Sans Unicode"/>
                <a:sym typeface="Lucida Sans Unicode"/>
              </a:defRPr>
            </a:lvl1pPr>
          </a:lstStyle>
          <a:p>
            <a:r>
              <a:t>User can edit his personal details</a:t>
            </a: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a:spLocks noGrp="1"/>
          </p:cNvSpPr>
          <p:nvPr>
            <p:ph idx="1"/>
          </p:nvPr>
        </p:nvSpPr>
        <p:spPr>
          <a:prstGeom prst="rect">
            <a:avLst/>
          </a:prstGeom>
        </p:spPr>
        <p:txBody>
          <a:bodyPr/>
          <a:lstStyle/>
          <a:p>
            <a:r>
              <a:rPr dirty="0"/>
              <a:t>Administrator has additional privileges apart from those already present for users.</a:t>
            </a:r>
          </a:p>
          <a:p>
            <a:r>
              <a:rPr dirty="0"/>
              <a:t>Administrators can add, modify and delete new properties, apartments.</a:t>
            </a:r>
          </a:p>
          <a:p>
            <a:r>
              <a:rPr dirty="0"/>
              <a:t>There is a separate login for administrators where only those users have </a:t>
            </a:r>
            <a:r>
              <a:rPr dirty="0" smtClean="0"/>
              <a:t>admin </a:t>
            </a:r>
            <a:r>
              <a:rPr dirty="0"/>
              <a:t>rights can login</a:t>
            </a:r>
          </a:p>
        </p:txBody>
      </p:sp>
      <p:sp>
        <p:nvSpPr>
          <p:cNvPr id="232" name="Shape 232"/>
          <p:cNvSpPr>
            <a:spLocks noGrp="1"/>
          </p:cNvSpPr>
          <p:nvPr>
            <p:ph type="title"/>
          </p:nvPr>
        </p:nvSpPr>
        <p:spPr>
          <a:prstGeom prst="rect">
            <a:avLst/>
          </a:prstGeom>
        </p:spPr>
        <p:txBody>
          <a:bodyPr/>
          <a:lstStyle/>
          <a:p>
            <a:r>
              <a:t>ADMIN PAGE</a:t>
            </a: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 name="image27.png"/>
          <p:cNvPicPr>
            <a:picLocks noChangeAspect="1"/>
          </p:cNvPicPr>
          <p:nvPr/>
        </p:nvPicPr>
        <p:blipFill>
          <a:blip r:embed="rId2" cstate="print">
            <a:extLst/>
          </a:blip>
          <a:stretch>
            <a:fillRect/>
          </a:stretch>
        </p:blipFill>
        <p:spPr>
          <a:xfrm>
            <a:off x="0" y="0"/>
            <a:ext cx="4429125" cy="3562350"/>
          </a:xfrm>
          <a:prstGeom prst="rect">
            <a:avLst/>
          </a:prstGeom>
          <a:ln w="12700">
            <a:miter lim="400000"/>
          </a:ln>
          <a:effectLst>
            <a:outerShdw blurRad="292100" dist="139700" dir="2700000" rotWithShape="0">
              <a:srgbClr val="333333">
                <a:alpha val="64999"/>
              </a:srgbClr>
            </a:outerShdw>
          </a:effectLst>
        </p:spPr>
      </p:pic>
      <p:pic>
        <p:nvPicPr>
          <p:cNvPr id="235" name="image28.png"/>
          <p:cNvPicPr>
            <a:picLocks noChangeAspect="1"/>
          </p:cNvPicPr>
          <p:nvPr/>
        </p:nvPicPr>
        <p:blipFill>
          <a:blip r:embed="rId3" cstate="print">
            <a:extLst/>
          </a:blip>
          <a:stretch>
            <a:fillRect/>
          </a:stretch>
        </p:blipFill>
        <p:spPr>
          <a:xfrm>
            <a:off x="0" y="4943475"/>
            <a:ext cx="6115050" cy="1914525"/>
          </a:xfrm>
          <a:prstGeom prst="rect">
            <a:avLst/>
          </a:prstGeom>
          <a:ln w="12700">
            <a:miter lim="400000"/>
          </a:ln>
          <a:effectLst>
            <a:outerShdw blurRad="292100" dist="139700" dir="2700000" rotWithShape="0">
              <a:srgbClr val="333333">
                <a:alpha val="64999"/>
              </a:srgbClr>
            </a:outerShdw>
          </a:effectLst>
        </p:spPr>
      </p:pic>
      <p:sp>
        <p:nvSpPr>
          <p:cNvPr id="236" name="Shape 236"/>
          <p:cNvSpPr/>
          <p:nvPr/>
        </p:nvSpPr>
        <p:spPr>
          <a:xfrm>
            <a:off x="5105400" y="304799"/>
            <a:ext cx="3429000" cy="7170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buSzPct val="100000"/>
              <a:buFont typeface="Arial"/>
              <a:buChar char="•"/>
              <a:defRPr>
                <a:latin typeface="Lucida Sans Unicode"/>
                <a:ea typeface="Lucida Sans Unicode"/>
                <a:cs typeface="Lucida Sans Unicode"/>
                <a:sym typeface="Lucida Sans Unicode"/>
              </a:defRPr>
            </a:lvl1pPr>
          </a:lstStyle>
          <a:p>
            <a:r>
              <a:t>Validations for admin entered input. </a:t>
            </a:r>
          </a:p>
        </p:txBody>
      </p:sp>
      <p:sp>
        <p:nvSpPr>
          <p:cNvPr id="237" name="Shape 237"/>
          <p:cNvSpPr/>
          <p:nvPr/>
        </p:nvSpPr>
        <p:spPr>
          <a:xfrm>
            <a:off x="381000" y="3886198"/>
            <a:ext cx="3886200" cy="717061"/>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buSzPct val="100000"/>
              <a:buFont typeface="Arial"/>
              <a:buChar char="•"/>
              <a:defRPr>
                <a:latin typeface="Lucida Sans Unicode"/>
                <a:ea typeface="Lucida Sans Unicode"/>
                <a:cs typeface="Lucida Sans Unicode"/>
                <a:sym typeface="Lucida Sans Unicode"/>
              </a:defRPr>
            </a:lvl1pPr>
          </a:lstStyle>
          <a:p>
            <a:r>
              <a:t>Display the appropriate error message</a:t>
            </a:r>
          </a:p>
        </p:txBody>
      </p:sp>
      <p:pic>
        <p:nvPicPr>
          <p:cNvPr id="238" name="image29.png"/>
          <p:cNvPicPr>
            <a:picLocks noChangeAspect="1"/>
          </p:cNvPicPr>
          <p:nvPr/>
        </p:nvPicPr>
        <p:blipFill>
          <a:blip r:embed="rId4" cstate="print">
            <a:extLst/>
          </a:blip>
          <a:stretch>
            <a:fillRect/>
          </a:stretch>
        </p:blipFill>
        <p:spPr>
          <a:xfrm>
            <a:off x="4495800" y="1143000"/>
            <a:ext cx="4524375" cy="3771900"/>
          </a:xfrm>
          <a:prstGeom prst="rect">
            <a:avLst/>
          </a:prstGeom>
          <a:ln w="12700">
            <a:miter lim="400000"/>
          </a:ln>
          <a:effectLst>
            <a:outerShdw blurRad="292100" dist="139700" dir="2700000" rotWithShape="0">
              <a:srgbClr val="333333">
                <a:alpha val="64999"/>
              </a:srgbClr>
            </a:outerShdw>
          </a:effectLst>
        </p:spPr>
      </p:pic>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0" name="image30.png"/>
          <p:cNvPicPr>
            <a:picLocks noChangeAspect="1"/>
          </p:cNvPicPr>
          <p:nvPr/>
        </p:nvPicPr>
        <p:blipFill>
          <a:blip r:embed="rId2" cstate="print">
            <a:extLst/>
          </a:blip>
          <a:stretch>
            <a:fillRect/>
          </a:stretch>
        </p:blipFill>
        <p:spPr>
          <a:xfrm>
            <a:off x="-42106" y="1261310"/>
            <a:ext cx="9262307" cy="4148891"/>
          </a:xfrm>
          <a:prstGeom prst="rect">
            <a:avLst/>
          </a:prstGeom>
          <a:ln w="12700">
            <a:miter lim="400000"/>
          </a:ln>
          <a:effectLst>
            <a:outerShdw blurRad="292100" dist="139700" dir="2700000" rotWithShape="0">
              <a:srgbClr val="333333">
                <a:alpha val="64999"/>
              </a:srgbClr>
            </a:outerShdw>
          </a:effectLst>
        </p:spPr>
      </p:pic>
      <p:sp>
        <p:nvSpPr>
          <p:cNvPr id="241" name="Shape 241"/>
          <p:cNvSpPr/>
          <p:nvPr/>
        </p:nvSpPr>
        <p:spPr>
          <a:xfrm>
            <a:off x="152400" y="533398"/>
            <a:ext cx="8458200" cy="399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After Successful Login admin is directed to listing page for Admins</a:t>
            </a:r>
          </a:p>
        </p:txBody>
      </p:sp>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Shape 243"/>
          <p:cNvSpPr/>
          <p:nvPr/>
        </p:nvSpPr>
        <p:spPr>
          <a:xfrm>
            <a:off x="533400" y="1523999"/>
            <a:ext cx="8077200" cy="1785106"/>
          </a:xfrm>
          <a:prstGeom prst="rect">
            <a:avLst/>
          </a:prstGeom>
          <a:solidFill>
            <a:srgbClr val="FFFFFF"/>
          </a:solidFill>
          <a:ln w="12700">
            <a:miter lim="400000"/>
          </a:ln>
          <a:effectLst>
            <a:outerShdw blurRad="292100" dist="139700" dir="2700000" rotWithShape="0">
              <a:srgbClr val="333333">
                <a:alpha val="64999"/>
              </a:srgbClr>
            </a:outerShdw>
          </a:effectLst>
          <a:extLst>
            <a:ext uri="{C572A759-6A51-4108-AA02-DFA0A04FC94B}">
              <ma14:wrappingTextBoxFlag xmlns:ma14="http://schemas.microsoft.com/office/mac/drawingml/2011/main" xmlns="" val="1"/>
            </a:ext>
          </a:extLst>
        </p:spPr>
        <p:txBody>
          <a:bodyPr lIns="45718" tIns="45718" rIns="45718" bIns="45718">
            <a:normAutofit/>
          </a:bodyPr>
          <a:lstStyle/>
          <a:p>
            <a:pPr marL="34015" indent="68030" defTabSz="850391">
              <a:spcBef>
                <a:spcPts val="300"/>
              </a:spcBef>
              <a:defRPr>
                <a:latin typeface="Lucida Sans Unicode"/>
                <a:ea typeface="Lucida Sans Unicode"/>
                <a:cs typeface="Lucida Sans Unicode"/>
                <a:sym typeface="Lucida Sans Unicode"/>
              </a:defRPr>
            </a:pPr>
            <a:r>
              <a:t>SELECT propertytype.TypeName as TypeName, AVG(Price) as Average</a:t>
            </a:r>
          </a:p>
          <a:p>
            <a:pPr marL="34015" indent="68030" defTabSz="850391">
              <a:spcBef>
                <a:spcPts val="300"/>
              </a:spcBef>
              <a:defRPr>
                <a:latin typeface="Lucida Sans Unicode"/>
                <a:ea typeface="Lucida Sans Unicode"/>
                <a:cs typeface="Lucida Sans Unicode"/>
                <a:sym typeface="Lucida Sans Unicode"/>
              </a:defRPr>
            </a:pPr>
            <a:r>
              <a:t>FROM propertytype, apartment </a:t>
            </a:r>
          </a:p>
          <a:p>
            <a:pPr marL="34015" indent="68030" defTabSz="850391">
              <a:spcBef>
                <a:spcPts val="300"/>
              </a:spcBef>
              <a:defRPr>
                <a:latin typeface="Lucida Sans Unicode"/>
                <a:ea typeface="Lucida Sans Unicode"/>
                <a:cs typeface="Lucida Sans Unicode"/>
                <a:sym typeface="Lucida Sans Unicode"/>
              </a:defRPr>
            </a:pPr>
            <a:r>
              <a:t>WHERE apartment.TypeID=propertytype.TypeID </a:t>
            </a:r>
          </a:p>
          <a:p>
            <a:pPr marL="34015" indent="68030" defTabSz="850391">
              <a:spcBef>
                <a:spcPts val="300"/>
              </a:spcBef>
              <a:defRPr>
                <a:latin typeface="Lucida Sans Unicode"/>
                <a:ea typeface="Lucida Sans Unicode"/>
                <a:cs typeface="Lucida Sans Unicode"/>
                <a:sym typeface="Lucida Sans Unicode"/>
              </a:defRPr>
            </a:pPr>
            <a:r>
              <a:t>GROUP By apartment.TypeID";</a:t>
            </a:r>
          </a:p>
        </p:txBody>
      </p:sp>
      <p:sp>
        <p:nvSpPr>
          <p:cNvPr id="244" name="Shape 244"/>
          <p:cNvSpPr/>
          <p:nvPr/>
        </p:nvSpPr>
        <p:spPr>
          <a:xfrm>
            <a:off x="609598" y="468867"/>
            <a:ext cx="7089602" cy="781280"/>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lvl1pPr>
              <a:defRPr sz="4100" b="1">
                <a:solidFill>
                  <a:srgbClr val="464646"/>
                </a:solidFill>
                <a:effectLst>
                  <a:outerShdw blurRad="38100" dist="25400" dir="5400000" rotWithShape="0">
                    <a:srgbClr val="000000">
                      <a:alpha val="25000"/>
                    </a:srgbClr>
                  </a:outerShdw>
                </a:effectLst>
                <a:latin typeface="Lucida Sans Unicode"/>
                <a:ea typeface="Lucida Sans Unicode"/>
                <a:cs typeface="Lucida Sans Unicode"/>
                <a:sym typeface="Lucida Sans Unicode"/>
              </a:defRPr>
            </a:lvl1pPr>
          </a:lstStyle>
          <a:p>
            <a:r>
              <a:t>Underlying SQL-Aggregate</a:t>
            </a:r>
          </a:p>
        </p:txBody>
      </p:sp>
    </p:spTree>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6" name="image31.png" descr="Capture.PNG"/>
          <p:cNvPicPr>
            <a:picLocks noChangeAspect="1"/>
          </p:cNvPicPr>
          <p:nvPr/>
        </p:nvPicPr>
        <p:blipFill>
          <a:blip r:embed="rId2" cstate="print">
            <a:extLst/>
          </a:blip>
          <a:stretch>
            <a:fillRect/>
          </a:stretch>
        </p:blipFill>
        <p:spPr>
          <a:xfrm>
            <a:off x="0" y="2322669"/>
            <a:ext cx="9144000" cy="3925731"/>
          </a:xfrm>
          <a:prstGeom prst="rect">
            <a:avLst/>
          </a:prstGeom>
          <a:ln w="12700">
            <a:miter lim="400000"/>
          </a:ln>
          <a:effectLst>
            <a:outerShdw blurRad="292100" dist="139700" dir="2700000" rotWithShape="0">
              <a:srgbClr val="333333">
                <a:alpha val="64999"/>
              </a:srgbClr>
            </a:outerShdw>
          </a:effectLst>
        </p:spPr>
      </p:pic>
      <p:pic>
        <p:nvPicPr>
          <p:cNvPr id="247" name="image32.png"/>
          <p:cNvPicPr>
            <a:picLocks noChangeAspect="1"/>
          </p:cNvPicPr>
          <p:nvPr/>
        </p:nvPicPr>
        <p:blipFill>
          <a:blip r:embed="rId3" cstate="print">
            <a:extLst/>
          </a:blip>
          <a:stretch>
            <a:fillRect/>
          </a:stretch>
        </p:blipFill>
        <p:spPr>
          <a:xfrm>
            <a:off x="228600" y="228600"/>
            <a:ext cx="2076450" cy="1323975"/>
          </a:xfrm>
          <a:prstGeom prst="rect">
            <a:avLst/>
          </a:prstGeom>
          <a:ln w="12700">
            <a:miter lim="400000"/>
          </a:ln>
        </p:spPr>
      </p:pic>
      <p:sp>
        <p:nvSpPr>
          <p:cNvPr id="248" name="Shape 248"/>
          <p:cNvSpPr/>
          <p:nvPr/>
        </p:nvSpPr>
        <p:spPr>
          <a:xfrm>
            <a:off x="3428998" y="457200"/>
            <a:ext cx="5556604" cy="1034560"/>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a:defRPr>
                <a:latin typeface="Lucida Sans Unicode"/>
                <a:ea typeface="Lucida Sans Unicode"/>
                <a:cs typeface="Lucida Sans Unicode"/>
                <a:sym typeface="Lucida Sans Unicode"/>
              </a:defRPr>
            </a:pPr>
            <a:r>
              <a:t>Admins can also search for apartments, after </a:t>
            </a:r>
          </a:p>
          <a:p>
            <a:pPr>
              <a:defRPr>
                <a:latin typeface="Lucida Sans Unicode"/>
                <a:ea typeface="Lucida Sans Unicode"/>
                <a:cs typeface="Lucida Sans Unicode"/>
                <a:sym typeface="Lucida Sans Unicode"/>
              </a:defRPr>
            </a:pPr>
            <a:r>
              <a:t>which they are directed to listing page just like </a:t>
            </a:r>
          </a:p>
          <a:p>
            <a:pPr>
              <a:defRPr>
                <a:latin typeface="Lucida Sans Unicode"/>
                <a:ea typeface="Lucida Sans Unicode"/>
                <a:cs typeface="Lucida Sans Unicode"/>
                <a:sym typeface="Lucida Sans Unicode"/>
              </a:defRPr>
            </a:pPr>
            <a:r>
              <a:t>Users.</a:t>
            </a:r>
          </a:p>
        </p:txBody>
      </p:sp>
      <p:sp>
        <p:nvSpPr>
          <p:cNvPr id="249" name="Shape 249"/>
          <p:cNvSpPr/>
          <p:nvPr/>
        </p:nvSpPr>
        <p:spPr>
          <a:xfrm rot="5400000">
            <a:off x="5753100" y="1485900"/>
            <a:ext cx="838201" cy="304801"/>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50" name="Shape 250"/>
          <p:cNvSpPr/>
          <p:nvPr/>
        </p:nvSpPr>
        <p:spPr>
          <a:xfrm rot="10800000">
            <a:off x="2438400" y="609601"/>
            <a:ext cx="838201" cy="304803"/>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Tree>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2" name="image33.png"/>
          <p:cNvPicPr>
            <a:picLocks noChangeAspect="1"/>
          </p:cNvPicPr>
          <p:nvPr/>
        </p:nvPicPr>
        <p:blipFill>
          <a:blip r:embed="rId2" cstate="print">
            <a:extLst/>
          </a:blip>
          <a:stretch>
            <a:fillRect/>
          </a:stretch>
        </p:blipFill>
        <p:spPr>
          <a:xfrm>
            <a:off x="0" y="1828800"/>
            <a:ext cx="9144000" cy="5061485"/>
          </a:xfrm>
          <a:prstGeom prst="rect">
            <a:avLst/>
          </a:prstGeom>
          <a:ln w="12700">
            <a:miter lim="400000"/>
          </a:ln>
          <a:effectLst>
            <a:outerShdw blurRad="292100" dist="139700" dir="2700000" rotWithShape="0">
              <a:srgbClr val="333333">
                <a:alpha val="64999"/>
              </a:srgbClr>
            </a:outerShdw>
          </a:effectLst>
        </p:spPr>
      </p:pic>
      <p:pic>
        <p:nvPicPr>
          <p:cNvPr id="253" name="image34.png"/>
          <p:cNvPicPr>
            <a:picLocks noChangeAspect="1"/>
          </p:cNvPicPr>
          <p:nvPr/>
        </p:nvPicPr>
        <p:blipFill>
          <a:blip r:embed="rId3" cstate="print">
            <a:extLst/>
          </a:blip>
          <a:stretch>
            <a:fillRect/>
          </a:stretch>
        </p:blipFill>
        <p:spPr>
          <a:xfrm>
            <a:off x="0" y="66675"/>
            <a:ext cx="2105025" cy="1685925"/>
          </a:xfrm>
          <a:prstGeom prst="rect">
            <a:avLst/>
          </a:prstGeom>
          <a:ln w="12700">
            <a:miter lim="400000"/>
          </a:ln>
          <a:effectLst>
            <a:outerShdw blurRad="292100" dist="139700" dir="2700000" rotWithShape="0">
              <a:srgbClr val="333333">
                <a:alpha val="64999"/>
              </a:srgbClr>
            </a:outerShdw>
          </a:effectLst>
        </p:spPr>
      </p:pic>
      <p:sp>
        <p:nvSpPr>
          <p:cNvPr id="254" name="Shape 254"/>
          <p:cNvSpPr/>
          <p:nvPr/>
        </p:nvSpPr>
        <p:spPr>
          <a:xfrm>
            <a:off x="3428998" y="304799"/>
            <a:ext cx="4136114" cy="717060"/>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a:defRPr>
                <a:latin typeface="Lucida Sans Unicode"/>
                <a:ea typeface="Lucida Sans Unicode"/>
                <a:cs typeface="Lucida Sans Unicode"/>
                <a:sym typeface="Lucida Sans Unicode"/>
              </a:defRPr>
            </a:pPr>
            <a:r>
              <a:t>Admins can add new apartment in </a:t>
            </a:r>
          </a:p>
          <a:p>
            <a:pPr>
              <a:defRPr>
                <a:latin typeface="Lucida Sans Unicode"/>
                <a:ea typeface="Lucida Sans Unicode"/>
                <a:cs typeface="Lucida Sans Unicode"/>
                <a:sym typeface="Lucida Sans Unicode"/>
              </a:defRPr>
            </a:pPr>
            <a:r>
              <a:t>existing property.</a:t>
            </a:r>
          </a:p>
        </p:txBody>
      </p:sp>
      <p:sp>
        <p:nvSpPr>
          <p:cNvPr id="255" name="Shape 255"/>
          <p:cNvSpPr/>
          <p:nvPr/>
        </p:nvSpPr>
        <p:spPr>
          <a:xfrm rot="5400000">
            <a:off x="5867398" y="1066800"/>
            <a:ext cx="685805" cy="228601"/>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56" name="Shape 256"/>
          <p:cNvSpPr/>
          <p:nvPr/>
        </p:nvSpPr>
        <p:spPr>
          <a:xfrm rot="10800000">
            <a:off x="2438399" y="457201"/>
            <a:ext cx="838201" cy="228603"/>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asted-image.png"/>
          <p:cNvPicPr>
            <a:picLocks noChangeAspect="1"/>
          </p:cNvPicPr>
          <p:nvPr/>
        </p:nvPicPr>
        <p:blipFill>
          <a:blip r:embed="rId2" cstate="print">
            <a:extLst/>
          </a:blip>
          <a:stretch>
            <a:fillRect/>
          </a:stretch>
        </p:blipFill>
        <p:spPr>
          <a:xfrm>
            <a:off x="299906" y="228600"/>
            <a:ext cx="8539294" cy="4106618"/>
          </a:xfrm>
          <a:prstGeom prst="rect">
            <a:avLst/>
          </a:prstGeom>
          <a:ln>
            <a:noFill/>
          </a:ln>
          <a:effectLst>
            <a:outerShdw blurRad="292100" dist="139700" dir="2700000" algn="tl" rotWithShape="0">
              <a:srgbClr val="333333">
                <a:alpha val="65000"/>
              </a:srgbClr>
            </a:outerShdw>
          </a:effectLst>
        </p:spPr>
      </p:pic>
      <p:pic>
        <p:nvPicPr>
          <p:cNvPr id="6" name="Screen Shot 2015-11-29 at 5.32.11 PM.png"/>
          <p:cNvPicPr>
            <a:picLocks noChangeAspect="1"/>
          </p:cNvPicPr>
          <p:nvPr/>
        </p:nvPicPr>
        <p:blipFill>
          <a:blip r:embed="rId3" cstate="print">
            <a:extLst/>
          </a:blip>
          <a:stretch>
            <a:fillRect/>
          </a:stretch>
        </p:blipFill>
        <p:spPr>
          <a:xfrm>
            <a:off x="533400" y="5257799"/>
            <a:ext cx="8305800" cy="1104779"/>
          </a:xfrm>
          <a:prstGeom prst="rect">
            <a:avLst/>
          </a:prstGeom>
          <a:ln>
            <a:noFill/>
          </a:ln>
          <a:effectLst>
            <a:outerShdw blurRad="292100" dist="139700" dir="2700000" algn="tl" rotWithShape="0">
              <a:srgbClr val="333333">
                <a:alpha val="65000"/>
              </a:srgbClr>
            </a:outerShdw>
          </a:effectLst>
        </p:spPr>
      </p:pic>
      <p:sp>
        <p:nvSpPr>
          <p:cNvPr id="7" name="Shape 263"/>
          <p:cNvSpPr/>
          <p:nvPr/>
        </p:nvSpPr>
        <p:spPr>
          <a:xfrm>
            <a:off x="457200" y="4549914"/>
            <a:ext cx="8458200" cy="707886"/>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a:defRPr sz="1100">
                <a:latin typeface="Charter"/>
                <a:ea typeface="Charter"/>
                <a:cs typeface="Charter"/>
                <a:sym typeface="Charter"/>
              </a:defRPr>
            </a:pPr>
            <a:r>
              <a:rPr sz="2000" dirty="0"/>
              <a:t>Without the ‘Rollback’ </a:t>
            </a:r>
            <a:r>
              <a:rPr sz="2000" dirty="0" smtClean="0"/>
              <a:t>statement,</a:t>
            </a:r>
            <a:r>
              <a:rPr lang="en-US" sz="2000" dirty="0" smtClean="0"/>
              <a:t> </a:t>
            </a:r>
            <a:r>
              <a:rPr sz="2000" dirty="0" smtClean="0"/>
              <a:t>record </a:t>
            </a:r>
            <a:r>
              <a:rPr sz="2000" dirty="0"/>
              <a:t>will be added to the database.</a:t>
            </a:r>
            <a:br>
              <a:rPr sz="2000" dirty="0"/>
            </a:br>
            <a:endParaRPr sz="20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asted-image.png"/>
          <p:cNvPicPr>
            <a:picLocks noChangeAspect="1"/>
          </p:cNvPicPr>
          <p:nvPr/>
        </p:nvPicPr>
        <p:blipFill>
          <a:blip r:embed="rId2" cstate="print">
            <a:extLst/>
          </a:blip>
          <a:stretch>
            <a:fillRect/>
          </a:stretch>
        </p:blipFill>
        <p:spPr>
          <a:xfrm>
            <a:off x="360588" y="457200"/>
            <a:ext cx="8402412" cy="3962400"/>
          </a:xfrm>
          <a:prstGeom prst="rect">
            <a:avLst/>
          </a:prstGeom>
          <a:ln>
            <a:noFill/>
          </a:ln>
          <a:effectLst>
            <a:outerShdw blurRad="292100" dist="139700" dir="2700000" algn="tl" rotWithShape="0">
              <a:srgbClr val="333333">
                <a:alpha val="65000"/>
              </a:srgbClr>
            </a:outerShdw>
          </a:effectLst>
        </p:spPr>
      </p:pic>
      <p:sp>
        <p:nvSpPr>
          <p:cNvPr id="5" name="Shape 264"/>
          <p:cNvSpPr/>
          <p:nvPr/>
        </p:nvSpPr>
        <p:spPr>
          <a:xfrm>
            <a:off x="228600" y="4724400"/>
            <a:ext cx="8686800" cy="1015663"/>
          </a:xfrm>
          <a:prstGeom prst="rect">
            <a:avLst/>
          </a:prstGeom>
          <a:ln w="12700">
            <a:miter lim="400000"/>
          </a:ln>
          <a:extLst>
            <a:ext uri="{C572A759-6A51-4108-AA02-DFA0A04FC94B}">
              <ma14:wrappingTextBoxFlag xmlns="" xmlns:ma14="http://schemas.microsoft.com/office/mac/drawingml/2011/main" val="1"/>
            </a:ext>
          </a:extLst>
        </p:spPr>
        <p:txBody>
          <a:bodyPr wrap="square" lIns="45719" rIns="45719">
            <a:spAutoFit/>
          </a:bodyPr>
          <a:lstStyle/>
          <a:p>
            <a:pPr>
              <a:defRPr sz="1400">
                <a:latin typeface="Charter"/>
                <a:ea typeface="Charter"/>
                <a:cs typeface="Charter"/>
                <a:sym typeface="Charter"/>
              </a:defRPr>
            </a:pPr>
            <a:r>
              <a:rPr lang="en-US" sz="2000" dirty="0" smtClean="0"/>
              <a:t>Once the Rollback’ statement, is set the record will be rolled back from the database and  pop-up will be shown.</a:t>
            </a:r>
            <a:br>
              <a:rPr lang="en-US" sz="2000" dirty="0" smtClean="0"/>
            </a:br>
            <a:endParaRPr lang="en-US"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p:cNvSpPr>
          <p:nvPr>
            <p:ph idx="1"/>
          </p:nvPr>
        </p:nvSpPr>
        <p:spPr>
          <a:prstGeom prst="rect">
            <a:avLst/>
          </a:prstGeom>
        </p:spPr>
        <p:txBody>
          <a:bodyPr/>
          <a:lstStyle/>
          <a:p>
            <a:pPr>
              <a:lnSpc>
                <a:spcPct val="90000"/>
              </a:lnSpc>
            </a:pPr>
            <a:r>
              <a:t>Purpose of this application is to build a database of different types of properties like apartment (1bed, 2bed, and 3bed), condos, cottages, duplex, townhouses etc. The database will have the prices for these properties, ratings for these properties (1, 2, 3, 4, 5) the lease period and location in that particular city. The database will also have agents associated with those properties in a particular location. The agents will have ratings (poor, good, excellent</a:t>
            </a:r>
            <a:r>
              <a:rPr i="1"/>
              <a:t>).</a:t>
            </a:r>
            <a:r>
              <a:t>  </a:t>
            </a:r>
          </a:p>
        </p:txBody>
      </p:sp>
      <p:sp>
        <p:nvSpPr>
          <p:cNvPr id="142" name="Shape 142"/>
          <p:cNvSpPr>
            <a:spLocks noGrp="1"/>
          </p:cNvSpPr>
          <p:nvPr>
            <p:ph type="title"/>
          </p:nvPr>
        </p:nvSpPr>
        <p:spPr>
          <a:prstGeom prst="rect">
            <a:avLst/>
          </a:prstGeom>
        </p:spPr>
        <p:txBody>
          <a:bodyPr/>
          <a:lstStyle/>
          <a:p>
            <a:r>
              <a:t>Purpose</a:t>
            </a:r>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hape 267"/>
          <p:cNvSpPr>
            <a:spLocks noGrp="1"/>
          </p:cNvSpPr>
          <p:nvPr>
            <p:ph idx="1"/>
          </p:nvPr>
        </p:nvSpPr>
        <p:spPr>
          <a:prstGeom prst="rect">
            <a:avLst/>
          </a:prstGeom>
          <a:solidFill>
            <a:srgbClr val="FFFFFF"/>
          </a:solidFill>
          <a:effectLst>
            <a:outerShdw blurRad="292100" dist="139700" dir="2700000" rotWithShape="0">
              <a:srgbClr val="333333">
                <a:alpha val="64999"/>
              </a:srgbClr>
            </a:outerShdw>
          </a:effectLst>
        </p:spPr>
        <p:txBody>
          <a:bodyPr>
            <a:noAutofit/>
          </a:bodyPr>
          <a:lstStyle/>
          <a:p>
            <a:pPr marL="15799" indent="31602" defTabSz="395019">
              <a:lnSpc>
                <a:spcPct val="90000"/>
              </a:lnSpc>
              <a:spcBef>
                <a:spcPts val="100"/>
              </a:spcBef>
              <a:buSzTx/>
              <a:buNone/>
              <a:defRPr sz="855"/>
            </a:pPr>
            <a:r>
              <a:rPr sz="2000" dirty="0"/>
              <a:t>$</a:t>
            </a:r>
            <a:r>
              <a:rPr sz="2000" dirty="0" err="1"/>
              <a:t>pdo</a:t>
            </a:r>
            <a:r>
              <a:rPr sz="2000" dirty="0"/>
              <a:t> = </a:t>
            </a:r>
            <a:r>
              <a:rPr sz="2000" dirty="0" err="1"/>
              <a:t>connectToDB</a:t>
            </a:r>
            <a:r>
              <a:rPr sz="2000" dirty="0"/>
              <a:t>();</a:t>
            </a:r>
          </a:p>
          <a:p>
            <a:pPr marL="15799" indent="31602" defTabSz="395019">
              <a:lnSpc>
                <a:spcPct val="90000"/>
              </a:lnSpc>
              <a:spcBef>
                <a:spcPts val="100"/>
              </a:spcBef>
              <a:buSzTx/>
              <a:buNone/>
              <a:defRPr sz="855"/>
            </a:pPr>
            <a:r>
              <a:rPr sz="2000" dirty="0" smtClean="0"/>
              <a:t>$</a:t>
            </a:r>
            <a:r>
              <a:rPr sz="2000" dirty="0" err="1"/>
              <a:t>pdo</a:t>
            </a:r>
            <a:r>
              <a:rPr sz="2000" dirty="0"/>
              <a:t>-&gt;</a:t>
            </a:r>
            <a:r>
              <a:rPr sz="2000" dirty="0" err="1"/>
              <a:t>beginTransaction</a:t>
            </a:r>
            <a:r>
              <a:rPr sz="2000" dirty="0"/>
              <a:t>(); // it will turn off the auto commit</a:t>
            </a:r>
          </a:p>
          <a:p>
            <a:pPr marL="15799" indent="31602" defTabSz="395019">
              <a:lnSpc>
                <a:spcPct val="90000"/>
              </a:lnSpc>
              <a:spcBef>
                <a:spcPts val="100"/>
              </a:spcBef>
              <a:buSzTx/>
              <a:buNone/>
              <a:defRPr sz="855"/>
            </a:pPr>
            <a:r>
              <a:rPr sz="2000" dirty="0" smtClean="0"/>
              <a:t>INSERT </a:t>
            </a:r>
            <a:r>
              <a:rPr sz="2000" dirty="0"/>
              <a:t>INTO apartment VALUES('$</a:t>
            </a:r>
            <a:r>
              <a:rPr sz="2000" dirty="0" err="1"/>
              <a:t>apartmentID','$propID',$price,'$lease','$type</a:t>
            </a:r>
            <a:r>
              <a:rPr sz="2000" dirty="0"/>
              <a:t>')“</a:t>
            </a:r>
          </a:p>
          <a:p>
            <a:pPr marL="15799" indent="31602" defTabSz="395019">
              <a:lnSpc>
                <a:spcPct val="90000"/>
              </a:lnSpc>
              <a:spcBef>
                <a:spcPts val="100"/>
              </a:spcBef>
              <a:buSzTx/>
              <a:buNone/>
              <a:defRPr sz="855"/>
            </a:pPr>
            <a:r>
              <a:rPr sz="2000" dirty="0" smtClean="0"/>
              <a:t>$</a:t>
            </a:r>
            <a:r>
              <a:rPr sz="2000" dirty="0" err="1"/>
              <a:t>pdo</a:t>
            </a:r>
            <a:r>
              <a:rPr sz="2000" dirty="0"/>
              <a:t>-&gt;exec($</a:t>
            </a:r>
            <a:r>
              <a:rPr sz="2000" dirty="0" err="1"/>
              <a:t>sql</a:t>
            </a:r>
            <a:r>
              <a:rPr sz="2000" dirty="0"/>
              <a:t>); </a:t>
            </a:r>
            <a:r>
              <a:rPr sz="2000" dirty="0" smtClean="0"/>
              <a:t>// </a:t>
            </a:r>
            <a:r>
              <a:rPr sz="2000" dirty="0"/>
              <a:t>now data has already entered </a:t>
            </a:r>
            <a:r>
              <a:rPr sz="2000" dirty="0" err="1" smtClean="0"/>
              <a:t>thedatabase</a:t>
            </a:r>
            <a:endParaRPr sz="2000" dirty="0"/>
          </a:p>
          <a:p>
            <a:pPr marL="15799" indent="31602" defTabSz="395019">
              <a:lnSpc>
                <a:spcPct val="90000"/>
              </a:lnSpc>
              <a:spcBef>
                <a:spcPts val="100"/>
              </a:spcBef>
              <a:buSzTx/>
              <a:buNone/>
              <a:defRPr sz="855"/>
            </a:pPr>
            <a:r>
              <a:rPr sz="2000" dirty="0" smtClean="0"/>
              <a:t>if</a:t>
            </a:r>
            <a:r>
              <a:rPr sz="2000" dirty="0"/>
              <a:t>($price&lt;0){</a:t>
            </a:r>
          </a:p>
          <a:p>
            <a:pPr marL="15799" indent="31602" defTabSz="395019">
              <a:lnSpc>
                <a:spcPct val="90000"/>
              </a:lnSpc>
              <a:spcBef>
                <a:spcPts val="100"/>
              </a:spcBef>
              <a:buSzTx/>
              <a:buNone/>
              <a:defRPr sz="855"/>
            </a:pPr>
            <a:r>
              <a:rPr sz="2000" dirty="0" smtClean="0"/>
              <a:t> </a:t>
            </a:r>
            <a:r>
              <a:rPr sz="2000" dirty="0"/>
              <a:t>//data will be </a:t>
            </a:r>
            <a:r>
              <a:rPr sz="2000" dirty="0" err="1"/>
              <a:t>rollbacked</a:t>
            </a:r>
            <a:r>
              <a:rPr sz="2000" dirty="0"/>
              <a:t> because price is negative</a:t>
            </a:r>
          </a:p>
          <a:p>
            <a:pPr marL="15799" indent="31602" defTabSz="395019">
              <a:lnSpc>
                <a:spcPct val="90000"/>
              </a:lnSpc>
              <a:spcBef>
                <a:spcPts val="100"/>
              </a:spcBef>
              <a:buSzTx/>
              <a:buNone/>
              <a:defRPr sz="855"/>
            </a:pPr>
            <a:r>
              <a:rPr sz="2000" dirty="0" smtClean="0"/>
              <a:t>   </a:t>
            </a:r>
            <a:r>
              <a:rPr sz="2000" dirty="0"/>
              <a:t>$</a:t>
            </a:r>
            <a:r>
              <a:rPr sz="2000" dirty="0" err="1"/>
              <a:t>pdo</a:t>
            </a:r>
            <a:r>
              <a:rPr sz="2000" dirty="0"/>
              <a:t>-&gt;rollback();</a:t>
            </a:r>
          </a:p>
          <a:p>
            <a:pPr marL="15799" indent="31602" defTabSz="395019">
              <a:lnSpc>
                <a:spcPct val="90000"/>
              </a:lnSpc>
              <a:spcBef>
                <a:spcPts val="100"/>
              </a:spcBef>
              <a:buSzTx/>
              <a:buNone/>
              <a:defRPr sz="855"/>
            </a:pPr>
            <a:r>
              <a:rPr sz="2000" dirty="0" smtClean="0"/>
              <a:t>   </a:t>
            </a:r>
            <a:r>
              <a:rPr sz="2000" dirty="0"/>
              <a:t>$message = "Cannot enter apartment with negative price";</a:t>
            </a:r>
          </a:p>
          <a:p>
            <a:pPr marL="15799" indent="31602" defTabSz="395019">
              <a:lnSpc>
                <a:spcPct val="90000"/>
              </a:lnSpc>
              <a:spcBef>
                <a:spcPts val="100"/>
              </a:spcBef>
              <a:buSzTx/>
              <a:buNone/>
              <a:defRPr sz="855"/>
            </a:pPr>
            <a:r>
              <a:rPr sz="2000" dirty="0" smtClean="0"/>
              <a:t>   </a:t>
            </a:r>
            <a:r>
              <a:rPr sz="2000" dirty="0"/>
              <a:t>echo "&lt;script type='text/</a:t>
            </a:r>
            <a:r>
              <a:rPr sz="2000" dirty="0" err="1"/>
              <a:t>javascript</a:t>
            </a:r>
            <a:r>
              <a:rPr sz="2000" dirty="0"/>
              <a:t>'&gt;</a:t>
            </a:r>
          </a:p>
          <a:p>
            <a:pPr marL="15799" indent="31602" defTabSz="395019">
              <a:lnSpc>
                <a:spcPct val="90000"/>
              </a:lnSpc>
              <a:spcBef>
                <a:spcPts val="100"/>
              </a:spcBef>
              <a:buSzTx/>
              <a:buNone/>
              <a:defRPr sz="855"/>
            </a:pPr>
            <a:r>
              <a:rPr sz="2000" dirty="0" smtClean="0"/>
              <a:t>   </a:t>
            </a:r>
            <a:r>
              <a:rPr sz="2000" dirty="0"/>
              <a:t>alert('$message');&lt;/script&gt;";</a:t>
            </a:r>
          </a:p>
          <a:p>
            <a:pPr marL="15799" indent="31602" defTabSz="395019">
              <a:lnSpc>
                <a:spcPct val="90000"/>
              </a:lnSpc>
              <a:spcBef>
                <a:spcPts val="100"/>
              </a:spcBef>
              <a:buSzTx/>
              <a:buNone/>
              <a:defRPr sz="855"/>
            </a:pPr>
            <a:r>
              <a:rPr sz="2000" dirty="0" smtClean="0"/>
              <a:t>   </a:t>
            </a:r>
            <a:r>
              <a:rPr sz="2000" dirty="0"/>
              <a:t>}else</a:t>
            </a:r>
          </a:p>
          <a:p>
            <a:pPr marL="15799" indent="31602" defTabSz="395019">
              <a:lnSpc>
                <a:spcPct val="90000"/>
              </a:lnSpc>
              <a:spcBef>
                <a:spcPts val="100"/>
              </a:spcBef>
              <a:buSzTx/>
              <a:buNone/>
              <a:defRPr sz="855"/>
            </a:pPr>
            <a:r>
              <a:rPr sz="2000" dirty="0"/>
              <a:t>{//else data will not be </a:t>
            </a:r>
            <a:r>
              <a:rPr sz="2000" dirty="0" err="1"/>
              <a:t>rollbacked.and</a:t>
            </a:r>
            <a:r>
              <a:rPr sz="2000" dirty="0"/>
              <a:t> committed.</a:t>
            </a:r>
          </a:p>
          <a:p>
            <a:pPr marL="15799" indent="31602" defTabSz="395019">
              <a:lnSpc>
                <a:spcPct val="90000"/>
              </a:lnSpc>
              <a:spcBef>
                <a:spcPts val="100"/>
              </a:spcBef>
              <a:buSzTx/>
              <a:buNone/>
              <a:defRPr sz="855"/>
            </a:pPr>
            <a:r>
              <a:rPr sz="2000" dirty="0" smtClean="0"/>
              <a:t>   </a:t>
            </a:r>
            <a:r>
              <a:rPr sz="2000" dirty="0"/>
              <a:t>$</a:t>
            </a:r>
            <a:r>
              <a:rPr sz="2000" dirty="0" err="1"/>
              <a:t>pdo</a:t>
            </a:r>
            <a:r>
              <a:rPr sz="2000" dirty="0"/>
              <a:t>-&gt;commit();</a:t>
            </a:r>
          </a:p>
          <a:p>
            <a:pPr marL="15799" indent="31602" defTabSz="395019">
              <a:lnSpc>
                <a:spcPct val="90000"/>
              </a:lnSpc>
              <a:spcBef>
                <a:spcPts val="100"/>
              </a:spcBef>
              <a:buSzTx/>
              <a:buNone/>
              <a:defRPr sz="855"/>
            </a:pPr>
            <a:r>
              <a:rPr sz="2000" dirty="0" smtClean="0"/>
              <a:t>   </a:t>
            </a:r>
            <a:r>
              <a:rPr sz="2000" dirty="0"/>
              <a:t>}</a:t>
            </a:r>
          </a:p>
        </p:txBody>
      </p:sp>
      <p:sp>
        <p:nvSpPr>
          <p:cNvPr id="268" name="Shape 268"/>
          <p:cNvSpPr>
            <a:spLocks noGrp="1"/>
          </p:cNvSpPr>
          <p:nvPr>
            <p:ph type="title"/>
          </p:nvPr>
        </p:nvSpPr>
        <p:spPr>
          <a:prstGeom prst="rect">
            <a:avLst/>
          </a:prstGeom>
        </p:spPr>
        <p:txBody>
          <a:bodyPr/>
          <a:lstStyle>
            <a:lvl1pPr algn="ctr" defTabSz="795527">
              <a:defRPr sz="3100">
                <a:effectLst>
                  <a:outerShdw blurRad="38100" dist="22098" dir="5400000" rotWithShape="0">
                    <a:srgbClr val="000000">
                      <a:alpha val="25000"/>
                    </a:srgbClr>
                  </a:outerShdw>
                </a:effectLst>
              </a:defRPr>
            </a:lvl1pPr>
          </a:lstStyle>
          <a:p>
            <a:r>
              <a:t>Underlying SQL-Transaction Commit and Rollback</a:t>
            </a: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0" name="image38.png"/>
          <p:cNvPicPr>
            <a:picLocks noChangeAspect="1"/>
          </p:cNvPicPr>
          <p:nvPr/>
        </p:nvPicPr>
        <p:blipFill>
          <a:blip r:embed="rId2" cstate="print">
            <a:extLst/>
          </a:blip>
          <a:stretch>
            <a:fillRect/>
          </a:stretch>
        </p:blipFill>
        <p:spPr>
          <a:xfrm>
            <a:off x="0" y="2388442"/>
            <a:ext cx="9144000" cy="4074272"/>
          </a:xfrm>
          <a:prstGeom prst="rect">
            <a:avLst/>
          </a:prstGeom>
          <a:ln w="12700">
            <a:miter lim="400000"/>
          </a:ln>
          <a:effectLst>
            <a:outerShdw blurRad="292100" dist="139700" dir="2700000" rotWithShape="0">
              <a:srgbClr val="333333">
                <a:alpha val="64999"/>
              </a:srgbClr>
            </a:outerShdw>
          </a:effectLst>
        </p:spPr>
      </p:pic>
      <p:pic>
        <p:nvPicPr>
          <p:cNvPr id="271" name="image39.png"/>
          <p:cNvPicPr>
            <a:picLocks noChangeAspect="1"/>
          </p:cNvPicPr>
          <p:nvPr/>
        </p:nvPicPr>
        <p:blipFill>
          <a:blip r:embed="rId3" cstate="print">
            <a:extLst/>
          </a:blip>
          <a:stretch>
            <a:fillRect/>
          </a:stretch>
        </p:blipFill>
        <p:spPr>
          <a:xfrm>
            <a:off x="0" y="228600"/>
            <a:ext cx="2105025" cy="1666875"/>
          </a:xfrm>
          <a:prstGeom prst="rect">
            <a:avLst/>
          </a:prstGeom>
          <a:ln w="12700">
            <a:miter lim="400000"/>
          </a:ln>
          <a:effectLst>
            <a:outerShdw blurRad="292100" dist="139700" dir="2700000" rotWithShape="0">
              <a:srgbClr val="333333">
                <a:alpha val="64999"/>
              </a:srgbClr>
            </a:outerShdw>
          </a:effectLst>
        </p:spPr>
      </p:pic>
      <p:sp>
        <p:nvSpPr>
          <p:cNvPr id="272" name="Shape 272"/>
          <p:cNvSpPr/>
          <p:nvPr/>
        </p:nvSpPr>
        <p:spPr>
          <a:xfrm>
            <a:off x="3505200" y="457198"/>
            <a:ext cx="4899937" cy="717061"/>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a:defRPr>
                <a:latin typeface="Lucida Sans Unicode"/>
                <a:ea typeface="Lucida Sans Unicode"/>
                <a:cs typeface="Lucida Sans Unicode"/>
                <a:sym typeface="Lucida Sans Unicode"/>
              </a:defRPr>
            </a:pPr>
            <a:r>
              <a:t>Admins can modify price and lease Period</a:t>
            </a:r>
          </a:p>
          <a:p>
            <a:pPr>
              <a:defRPr>
                <a:latin typeface="Lucida Sans Unicode"/>
                <a:ea typeface="Lucida Sans Unicode"/>
                <a:cs typeface="Lucida Sans Unicode"/>
                <a:sym typeface="Lucida Sans Unicode"/>
              </a:defRPr>
            </a:pPr>
            <a:r>
              <a:t>of existing apartments in existing property.</a:t>
            </a:r>
          </a:p>
        </p:txBody>
      </p:sp>
      <p:sp>
        <p:nvSpPr>
          <p:cNvPr id="273" name="Shape 273"/>
          <p:cNvSpPr/>
          <p:nvPr/>
        </p:nvSpPr>
        <p:spPr>
          <a:xfrm rot="5400000">
            <a:off x="6019798" y="1676399"/>
            <a:ext cx="685805" cy="228603"/>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74" name="Shape 274"/>
          <p:cNvSpPr/>
          <p:nvPr/>
        </p:nvSpPr>
        <p:spPr>
          <a:xfrm rot="10800000">
            <a:off x="2514599" y="533400"/>
            <a:ext cx="838201" cy="228600"/>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Tree>
  </p:cSld>
  <p:clrMapOvr>
    <a:masterClrMapping/>
  </p:clrMapOvr>
  <p:transition spd="slow"/>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 name="image40.png"/>
          <p:cNvPicPr>
            <a:picLocks noChangeAspect="1"/>
          </p:cNvPicPr>
          <p:nvPr/>
        </p:nvPicPr>
        <p:blipFill>
          <a:blip r:embed="rId2" cstate="print">
            <a:extLst/>
          </a:blip>
          <a:stretch>
            <a:fillRect/>
          </a:stretch>
        </p:blipFill>
        <p:spPr>
          <a:xfrm>
            <a:off x="0" y="2047875"/>
            <a:ext cx="9153525" cy="4581525"/>
          </a:xfrm>
          <a:prstGeom prst="rect">
            <a:avLst/>
          </a:prstGeom>
          <a:ln w="12700">
            <a:miter lim="400000"/>
          </a:ln>
          <a:effectLst>
            <a:outerShdw blurRad="292100" dist="139700" dir="2700000" rotWithShape="0">
              <a:srgbClr val="333333">
                <a:alpha val="64999"/>
              </a:srgbClr>
            </a:outerShdw>
          </a:effectLst>
        </p:spPr>
      </p:pic>
      <p:pic>
        <p:nvPicPr>
          <p:cNvPr id="277" name="image41.png"/>
          <p:cNvPicPr>
            <a:picLocks noChangeAspect="1"/>
          </p:cNvPicPr>
          <p:nvPr/>
        </p:nvPicPr>
        <p:blipFill>
          <a:blip r:embed="rId3" cstate="print">
            <a:extLst/>
          </a:blip>
          <a:stretch>
            <a:fillRect/>
          </a:stretch>
        </p:blipFill>
        <p:spPr>
          <a:xfrm>
            <a:off x="152400" y="152400"/>
            <a:ext cx="2105025" cy="1695450"/>
          </a:xfrm>
          <a:prstGeom prst="rect">
            <a:avLst/>
          </a:prstGeom>
          <a:ln w="12700">
            <a:miter lim="400000"/>
          </a:ln>
          <a:effectLst>
            <a:outerShdw blurRad="292100" dist="139700" dir="2700000" rotWithShape="0">
              <a:srgbClr val="333333">
                <a:alpha val="64999"/>
              </a:srgbClr>
            </a:outerShdw>
          </a:effectLst>
        </p:spPr>
      </p:pic>
      <p:sp>
        <p:nvSpPr>
          <p:cNvPr id="278" name="Shape 278"/>
          <p:cNvSpPr/>
          <p:nvPr/>
        </p:nvSpPr>
        <p:spPr>
          <a:xfrm>
            <a:off x="3505198" y="457198"/>
            <a:ext cx="4753713" cy="717061"/>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a:defRPr>
                <a:latin typeface="Lucida Sans Unicode"/>
                <a:ea typeface="Lucida Sans Unicode"/>
                <a:cs typeface="Lucida Sans Unicode"/>
                <a:sym typeface="Lucida Sans Unicode"/>
              </a:defRPr>
            </a:pPr>
            <a:r>
              <a:t>Admins can delete existing apartments in</a:t>
            </a:r>
          </a:p>
          <a:p>
            <a:pPr>
              <a:defRPr>
                <a:latin typeface="Lucida Sans Unicode"/>
                <a:ea typeface="Lucida Sans Unicode"/>
                <a:cs typeface="Lucida Sans Unicode"/>
                <a:sym typeface="Lucida Sans Unicode"/>
              </a:defRPr>
            </a:pPr>
            <a:r>
              <a:t> existing property.</a:t>
            </a:r>
          </a:p>
        </p:txBody>
      </p:sp>
      <p:sp>
        <p:nvSpPr>
          <p:cNvPr id="279" name="Shape 279"/>
          <p:cNvSpPr/>
          <p:nvPr/>
        </p:nvSpPr>
        <p:spPr>
          <a:xfrm rot="5400000">
            <a:off x="6019798" y="1371600"/>
            <a:ext cx="685805" cy="228601"/>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80" name="Shape 280"/>
          <p:cNvSpPr/>
          <p:nvPr/>
        </p:nvSpPr>
        <p:spPr>
          <a:xfrm rot="10800000">
            <a:off x="2514599" y="533400"/>
            <a:ext cx="838201" cy="228600"/>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Tree>
  </p:cSld>
  <p:clrMapOvr>
    <a:masterClrMapping/>
  </p:clrMapOvr>
  <p:transition spd="slow"/>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2" name="Shape 282"/>
          <p:cNvSpPr>
            <a:spLocks noGrp="1"/>
          </p:cNvSpPr>
          <p:nvPr>
            <p:ph idx="1"/>
          </p:nvPr>
        </p:nvSpPr>
        <p:spPr>
          <a:xfrm>
            <a:off x="457200" y="1481327"/>
            <a:ext cx="8229600" cy="1033274"/>
          </a:xfrm>
          <a:prstGeom prst="rect">
            <a:avLst/>
          </a:prstGeom>
          <a:solidFill>
            <a:srgbClr val="FFFFFF"/>
          </a:solidFill>
          <a:effectLst>
            <a:outerShdw blurRad="292100" dist="139700" dir="2700000" rotWithShape="0">
              <a:srgbClr val="333333">
                <a:alpha val="64999"/>
              </a:srgbClr>
            </a:outerShdw>
          </a:effectLst>
        </p:spPr>
        <p:txBody>
          <a:bodyPr/>
          <a:lstStyle>
            <a:lvl1pPr marL="36577" indent="73149">
              <a:buSzTx/>
              <a:buNone/>
              <a:defRPr sz="2000"/>
            </a:lvl1pPr>
          </a:lstStyle>
          <a:p>
            <a:r>
              <a:t>DELETE FROM apartment WHERE ApartmentID = '$aptID'</a:t>
            </a:r>
          </a:p>
        </p:txBody>
      </p:sp>
      <p:sp>
        <p:nvSpPr>
          <p:cNvPr id="283" name="Shape 283"/>
          <p:cNvSpPr>
            <a:spLocks noGrp="1"/>
          </p:cNvSpPr>
          <p:nvPr>
            <p:ph type="title"/>
          </p:nvPr>
        </p:nvSpPr>
        <p:spPr>
          <a:prstGeom prst="rect">
            <a:avLst/>
          </a:prstGeom>
        </p:spPr>
        <p:txBody>
          <a:bodyPr/>
          <a:lstStyle/>
          <a:p>
            <a:r>
              <a:t>Underlying SQL-DELETE</a:t>
            </a:r>
          </a:p>
        </p:txBody>
      </p:sp>
    </p:spTree>
  </p:cSld>
  <p:clrMapOvr>
    <a:masterClrMapping/>
  </p:clrMapOvr>
  <p:transition spd="slow"/>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5" name="image42.png"/>
          <p:cNvPicPr>
            <a:picLocks noChangeAspect="1"/>
          </p:cNvPicPr>
          <p:nvPr/>
        </p:nvPicPr>
        <p:blipFill>
          <a:blip r:embed="rId2" cstate="print">
            <a:extLst/>
          </a:blip>
          <a:stretch>
            <a:fillRect/>
          </a:stretch>
        </p:blipFill>
        <p:spPr>
          <a:xfrm>
            <a:off x="152400" y="1905000"/>
            <a:ext cx="8610600" cy="4783743"/>
          </a:xfrm>
          <a:prstGeom prst="rect">
            <a:avLst/>
          </a:prstGeom>
          <a:ln w="12700">
            <a:miter lim="400000"/>
          </a:ln>
          <a:effectLst>
            <a:outerShdw blurRad="292100" dist="139700" dir="2700000" rotWithShape="0">
              <a:srgbClr val="333333">
                <a:alpha val="64999"/>
              </a:srgbClr>
            </a:outerShdw>
          </a:effectLst>
        </p:spPr>
      </p:pic>
      <p:pic>
        <p:nvPicPr>
          <p:cNvPr id="286" name="image43.png"/>
          <p:cNvPicPr>
            <a:picLocks noChangeAspect="1"/>
          </p:cNvPicPr>
          <p:nvPr/>
        </p:nvPicPr>
        <p:blipFill>
          <a:blip r:embed="rId3" cstate="print">
            <a:extLst/>
          </a:blip>
          <a:stretch>
            <a:fillRect/>
          </a:stretch>
        </p:blipFill>
        <p:spPr>
          <a:xfrm>
            <a:off x="152400" y="95250"/>
            <a:ext cx="2143125" cy="1657350"/>
          </a:xfrm>
          <a:prstGeom prst="rect">
            <a:avLst/>
          </a:prstGeom>
          <a:ln w="12700">
            <a:miter lim="400000"/>
          </a:ln>
          <a:effectLst>
            <a:outerShdw blurRad="292100" dist="139700" dir="2700000" rotWithShape="0">
              <a:srgbClr val="333333">
                <a:alpha val="64999"/>
              </a:srgbClr>
            </a:outerShdw>
          </a:effectLst>
        </p:spPr>
      </p:pic>
      <p:sp>
        <p:nvSpPr>
          <p:cNvPr id="287" name="Shape 287"/>
          <p:cNvSpPr/>
          <p:nvPr/>
        </p:nvSpPr>
        <p:spPr>
          <a:xfrm>
            <a:off x="3505198" y="457198"/>
            <a:ext cx="5494096" cy="399560"/>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lvl1pPr>
              <a:defRPr>
                <a:latin typeface="Lucida Sans Unicode"/>
                <a:ea typeface="Lucida Sans Unicode"/>
                <a:cs typeface="Lucida Sans Unicode"/>
                <a:sym typeface="Lucida Sans Unicode"/>
              </a:defRPr>
            </a:lvl1pPr>
          </a:lstStyle>
          <a:p>
            <a:r>
              <a:t>Admins can add a new property in the database</a:t>
            </a:r>
          </a:p>
        </p:txBody>
      </p:sp>
      <p:sp>
        <p:nvSpPr>
          <p:cNvPr id="288" name="Shape 288"/>
          <p:cNvSpPr/>
          <p:nvPr/>
        </p:nvSpPr>
        <p:spPr>
          <a:xfrm rot="5400000">
            <a:off x="6019798" y="1219200"/>
            <a:ext cx="685805" cy="228601"/>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89" name="Shape 289"/>
          <p:cNvSpPr/>
          <p:nvPr/>
        </p:nvSpPr>
        <p:spPr>
          <a:xfrm rot="10800000">
            <a:off x="2590800" y="533398"/>
            <a:ext cx="838201" cy="228604"/>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Tree>
  </p:cSld>
  <p:clrMapOvr>
    <a:masterClrMapping/>
  </p:clrMapOvr>
  <p:transition spd="slow"/>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1" name="image44.png"/>
          <p:cNvPicPr>
            <a:picLocks noChangeAspect="1"/>
          </p:cNvPicPr>
          <p:nvPr/>
        </p:nvPicPr>
        <p:blipFill>
          <a:blip r:embed="rId2" cstate="print">
            <a:extLst/>
          </a:blip>
          <a:stretch>
            <a:fillRect/>
          </a:stretch>
        </p:blipFill>
        <p:spPr>
          <a:xfrm>
            <a:off x="0" y="2492811"/>
            <a:ext cx="9144000" cy="4288989"/>
          </a:xfrm>
          <a:prstGeom prst="rect">
            <a:avLst/>
          </a:prstGeom>
          <a:ln>
            <a:noFill/>
          </a:ln>
          <a:effectLst>
            <a:outerShdw blurRad="292100" dist="139700" dir="2700000" algn="tl" rotWithShape="0">
              <a:srgbClr val="333333">
                <a:alpha val="65000"/>
              </a:srgbClr>
            </a:outerShdw>
          </a:effectLst>
        </p:spPr>
      </p:pic>
      <p:pic>
        <p:nvPicPr>
          <p:cNvPr id="292" name="image45.png"/>
          <p:cNvPicPr>
            <a:picLocks noChangeAspect="1"/>
          </p:cNvPicPr>
          <p:nvPr/>
        </p:nvPicPr>
        <p:blipFill>
          <a:blip r:embed="rId3" cstate="print">
            <a:extLst/>
          </a:blip>
          <a:stretch>
            <a:fillRect/>
          </a:stretch>
        </p:blipFill>
        <p:spPr>
          <a:xfrm>
            <a:off x="228600" y="152400"/>
            <a:ext cx="2114550" cy="1685925"/>
          </a:xfrm>
          <a:prstGeom prst="rect">
            <a:avLst/>
          </a:prstGeom>
          <a:ln w="12700">
            <a:miter lim="400000"/>
          </a:ln>
          <a:effectLst>
            <a:outerShdw blurRad="292100" dist="139700" dir="2700000" rotWithShape="0">
              <a:srgbClr val="333333">
                <a:alpha val="64999"/>
              </a:srgbClr>
            </a:outerShdw>
          </a:effectLst>
        </p:spPr>
      </p:pic>
      <p:sp>
        <p:nvSpPr>
          <p:cNvPr id="293" name="Shape 293"/>
          <p:cNvSpPr/>
          <p:nvPr/>
        </p:nvSpPr>
        <p:spPr>
          <a:xfrm>
            <a:off x="3326381" y="457198"/>
            <a:ext cx="5684410" cy="717061"/>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a:defRPr>
                <a:latin typeface="Lucida Sans Unicode"/>
                <a:ea typeface="Lucida Sans Unicode"/>
                <a:cs typeface="Lucida Sans Unicode"/>
                <a:sym typeface="Lucida Sans Unicode"/>
              </a:defRPr>
            </a:pPr>
            <a:r>
              <a:t>Admins can modify details (address, phone no</a:t>
            </a:r>
          </a:p>
          <a:p>
            <a:pPr>
              <a:defRPr>
                <a:latin typeface="Lucida Sans Unicode"/>
                <a:ea typeface="Lucida Sans Unicode"/>
                <a:cs typeface="Lucida Sans Unicode"/>
                <a:sym typeface="Lucida Sans Unicode"/>
              </a:defRPr>
            </a:pPr>
            <a:r>
              <a:t> and ratings of existing properties in the database</a:t>
            </a:r>
          </a:p>
        </p:txBody>
      </p:sp>
      <p:sp>
        <p:nvSpPr>
          <p:cNvPr id="294" name="Shape 294"/>
          <p:cNvSpPr/>
          <p:nvPr/>
        </p:nvSpPr>
        <p:spPr>
          <a:xfrm rot="5400000">
            <a:off x="5638798" y="1371600"/>
            <a:ext cx="685805" cy="228601"/>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295" name="Shape 295"/>
          <p:cNvSpPr/>
          <p:nvPr/>
        </p:nvSpPr>
        <p:spPr>
          <a:xfrm rot="10800000">
            <a:off x="2514598" y="609600"/>
            <a:ext cx="838204" cy="228600"/>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Tree>
  </p:cSld>
  <p:clrMapOvr>
    <a:masterClrMapping/>
  </p:clrMapOvr>
  <p:transition spd="slow"/>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p:cNvSpPr>
          <p:nvPr>
            <p:ph idx="1"/>
          </p:nvPr>
        </p:nvSpPr>
        <p:spPr>
          <a:xfrm>
            <a:off x="533400" y="2133599"/>
            <a:ext cx="7696200" cy="880876"/>
          </a:xfrm>
          <a:prstGeom prst="rect">
            <a:avLst/>
          </a:prstGeom>
          <a:solidFill>
            <a:srgbClr val="FFFFFF"/>
          </a:solidFill>
          <a:effectLst>
            <a:outerShdw blurRad="292100" dist="139700" dir="2700000" rotWithShape="0">
              <a:srgbClr val="333333">
                <a:alpha val="64999"/>
              </a:srgbClr>
            </a:outerShdw>
          </a:effectLst>
        </p:spPr>
        <p:txBody>
          <a:bodyPr/>
          <a:lstStyle>
            <a:lvl1pPr marL="36577" indent="73149">
              <a:buSzTx/>
              <a:buNone/>
              <a:defRPr sz="2000"/>
            </a:lvl1pPr>
          </a:lstStyle>
          <a:p>
            <a:r>
              <a:rPr dirty="0"/>
              <a:t>UPDATE apartment SET Price='$</a:t>
            </a:r>
            <a:r>
              <a:rPr dirty="0" err="1"/>
              <a:t>price',LeasePeriod</a:t>
            </a:r>
            <a:r>
              <a:rPr dirty="0"/>
              <a:t>='$lease' </a:t>
            </a:r>
            <a:r>
              <a:rPr lang="en-US" dirty="0" smtClean="0"/>
              <a:t>      </a:t>
            </a:r>
            <a:r>
              <a:rPr dirty="0" smtClean="0"/>
              <a:t>WHERE </a:t>
            </a:r>
            <a:r>
              <a:rPr dirty="0" err="1"/>
              <a:t>ApartmentID</a:t>
            </a:r>
            <a:r>
              <a:rPr dirty="0"/>
              <a:t>='$</a:t>
            </a:r>
            <a:r>
              <a:rPr dirty="0" err="1"/>
              <a:t>apartmentid</a:t>
            </a:r>
            <a:r>
              <a:rPr dirty="0"/>
              <a:t>'</a:t>
            </a:r>
          </a:p>
        </p:txBody>
      </p:sp>
      <p:sp>
        <p:nvSpPr>
          <p:cNvPr id="298" name="Shape 298"/>
          <p:cNvSpPr>
            <a:spLocks noGrp="1"/>
          </p:cNvSpPr>
          <p:nvPr>
            <p:ph type="title"/>
          </p:nvPr>
        </p:nvSpPr>
        <p:spPr>
          <a:prstGeom prst="rect">
            <a:avLst/>
          </a:prstGeom>
        </p:spPr>
        <p:txBody>
          <a:bodyPr/>
          <a:lstStyle>
            <a:lvl1pPr defTabSz="841247">
              <a:defRPr sz="3300">
                <a:effectLst>
                  <a:outerShdw blurRad="38100" dist="23368" dir="5400000" rotWithShape="0">
                    <a:srgbClr val="000000">
                      <a:alpha val="25000"/>
                    </a:srgbClr>
                  </a:outerShdw>
                </a:effectLst>
              </a:defRPr>
            </a:lvl1pPr>
          </a:lstStyle>
          <a:p>
            <a:r>
              <a:t>Underlying SQL- Update &amp; Join</a:t>
            </a:r>
          </a:p>
        </p:txBody>
      </p:sp>
      <p:sp>
        <p:nvSpPr>
          <p:cNvPr id="299" name="Shape 299"/>
          <p:cNvSpPr/>
          <p:nvPr/>
        </p:nvSpPr>
        <p:spPr>
          <a:xfrm>
            <a:off x="635000" y="3730433"/>
            <a:ext cx="7239000" cy="2041589"/>
          </a:xfrm>
          <a:prstGeom prst="rect">
            <a:avLst/>
          </a:prstGeom>
          <a:solidFill>
            <a:srgbClr val="FFFFFF"/>
          </a:solidFill>
          <a:ln w="12700">
            <a:miter lim="400000"/>
          </a:ln>
          <a:effectLst>
            <a:outerShdw blurRad="292100" dist="139700" dir="2700000" rotWithShape="0">
              <a:srgbClr val="333333">
                <a:alpha val="64999"/>
              </a:srgbClr>
            </a:outerShdw>
          </a:effectLst>
          <a:extLst>
            <a:ext uri="{C572A759-6A51-4108-AA02-DFA0A04FC94B}">
              <ma14:wrappingTextBoxFlag xmlns:ma14="http://schemas.microsoft.com/office/mac/drawingml/2011/main" xmlns="" val="1"/>
            </a:ext>
          </a:extLst>
        </p:spPr>
        <p:txBody>
          <a:bodyPr lIns="45718" tIns="45718" rIns="45718" bIns="45718">
            <a:normAutofit/>
          </a:bodyPr>
          <a:lstStyle/>
          <a:p>
            <a:pPr marL="36577" indent="73149">
              <a:spcBef>
                <a:spcPts val="400"/>
              </a:spcBef>
              <a:defRPr sz="2000">
                <a:latin typeface="Lucida Sans Unicode"/>
                <a:ea typeface="Lucida Sans Unicode"/>
                <a:cs typeface="Lucida Sans Unicode"/>
                <a:sym typeface="Lucida Sans Unicode"/>
              </a:defRPr>
            </a:pPr>
            <a:r>
              <a:t>SELECT apartment.ApartmentID, property.PropertyName, apartment.LeasePeriod, apartment.Price	</a:t>
            </a:r>
          </a:p>
          <a:p>
            <a:pPr marL="36577" indent="73149">
              <a:spcBef>
                <a:spcPts val="400"/>
              </a:spcBef>
              <a:defRPr sz="2000">
                <a:latin typeface="Lucida Sans Unicode"/>
                <a:ea typeface="Lucida Sans Unicode"/>
                <a:cs typeface="Lucida Sans Unicode"/>
                <a:sym typeface="Lucida Sans Unicode"/>
              </a:defRPr>
            </a:pPr>
            <a:r>
              <a:t>FROM apartment, property</a:t>
            </a:r>
          </a:p>
          <a:p>
            <a:pPr marL="36577" indent="73149">
              <a:spcBef>
                <a:spcPts val="400"/>
              </a:spcBef>
              <a:defRPr sz="2000">
                <a:latin typeface="Lucida Sans Unicode"/>
                <a:ea typeface="Lucida Sans Unicode"/>
                <a:cs typeface="Lucida Sans Unicode"/>
                <a:sym typeface="Lucida Sans Unicode"/>
              </a:defRPr>
            </a:pPr>
            <a:r>
              <a:t>where apartment.PropertyID=property.PropertyID</a:t>
            </a:r>
          </a:p>
        </p:txBody>
      </p:sp>
    </p:spTree>
  </p:cSld>
  <p:clrMapOvr>
    <a:masterClrMapping/>
  </p:clrMapOvr>
  <p:transition spd="slow"/>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Shape 301"/>
          <p:cNvSpPr>
            <a:spLocks noGrp="1"/>
          </p:cNvSpPr>
          <p:nvPr>
            <p:ph type="body" idx="1"/>
          </p:nvPr>
        </p:nvSpPr>
        <p:spPr>
          <a:xfrm>
            <a:off x="457200" y="1219200"/>
            <a:ext cx="8229600" cy="4525963"/>
          </a:xfrm>
          <a:prstGeom prst="rect">
            <a:avLst/>
          </a:prstGeom>
        </p:spPr>
        <p:txBody>
          <a:bodyPr>
            <a:noAutofit/>
          </a:bodyPr>
          <a:lstStyle/>
          <a:p>
            <a:pPr marL="365758" indent="-256031"/>
            <a:r>
              <a:rPr sz="2000" dirty="0"/>
              <a:t>Property ID which is PK in ‘Property’ is a FK in ‘Apartment’ and ‘</a:t>
            </a:r>
            <a:r>
              <a:rPr sz="2000" dirty="0" err="1"/>
              <a:t>PropertyUtility</a:t>
            </a:r>
            <a:r>
              <a:rPr sz="2000" dirty="0"/>
              <a:t>’ tables. Hence when an administrator deletes a property record. The corresponding record should be deleted from both ‘Apartment’ and ‘</a:t>
            </a:r>
            <a:r>
              <a:rPr sz="2000" dirty="0" err="1"/>
              <a:t>PropertyUtility</a:t>
            </a:r>
            <a:r>
              <a:rPr sz="2000" dirty="0"/>
              <a:t>’ tables.</a:t>
            </a:r>
          </a:p>
          <a:p>
            <a:pPr marL="365758" indent="-256031"/>
            <a:r>
              <a:rPr sz="2000" dirty="0"/>
              <a:t>We have implemented this by using On Delete Cascade.</a:t>
            </a:r>
          </a:p>
          <a:p>
            <a:pPr marL="365758" indent="-256031"/>
            <a:r>
              <a:rPr sz="2000" b="1" dirty="0" smtClean="0"/>
              <a:t>For </a:t>
            </a:r>
            <a:r>
              <a:rPr sz="2000" b="1" dirty="0"/>
              <a:t>Property Utility</a:t>
            </a:r>
            <a:r>
              <a:rPr sz="2000" dirty="0"/>
              <a:t>: Alter table </a:t>
            </a:r>
            <a:r>
              <a:rPr sz="2000" dirty="0" err="1"/>
              <a:t>propertyutility</a:t>
            </a:r>
            <a:r>
              <a:rPr sz="2000" dirty="0"/>
              <a:t> drop FOREIGN KEY propertyutility_FK1;</a:t>
            </a:r>
            <a:br>
              <a:rPr sz="2000" dirty="0"/>
            </a:br>
            <a:r>
              <a:rPr sz="2000" dirty="0" smtClean="0"/>
              <a:t>alter </a:t>
            </a:r>
            <a:r>
              <a:rPr sz="2000" dirty="0"/>
              <a:t>table </a:t>
            </a:r>
            <a:r>
              <a:rPr sz="2000" dirty="0" err="1"/>
              <a:t>propertyutility</a:t>
            </a:r>
            <a:r>
              <a:rPr sz="2000" dirty="0"/>
              <a:t> add CONSTRAINT propertyutility_FK1  FOREIGN KEY(</a:t>
            </a:r>
            <a:r>
              <a:rPr sz="2000" dirty="0" err="1"/>
              <a:t>PropertyID</a:t>
            </a:r>
            <a:r>
              <a:rPr sz="2000" dirty="0"/>
              <a:t>) REFERENCES Property(</a:t>
            </a:r>
            <a:r>
              <a:rPr sz="2000" dirty="0" err="1"/>
              <a:t>PropertyID</a:t>
            </a:r>
            <a:r>
              <a:rPr sz="2000" dirty="0"/>
              <a:t>) on DELETE CASCADE;</a:t>
            </a:r>
          </a:p>
          <a:p>
            <a:pPr marL="365758" indent="-256031"/>
            <a:r>
              <a:rPr sz="2000" b="1" dirty="0"/>
              <a:t>For Apartment</a:t>
            </a:r>
            <a:r>
              <a:rPr sz="2000" dirty="0"/>
              <a:t>: Alter table apartment drop FOREIGN KEY Apartment_FK2;</a:t>
            </a:r>
            <a:br>
              <a:rPr sz="2000" dirty="0"/>
            </a:br>
            <a:r>
              <a:rPr sz="2000" dirty="0" smtClean="0"/>
              <a:t>alter </a:t>
            </a:r>
            <a:r>
              <a:rPr sz="2000" dirty="0"/>
              <a:t>table apartment add CONSTRAINT Apartment_FK2 FOREIGN KEY(</a:t>
            </a:r>
            <a:r>
              <a:rPr sz="2000" dirty="0" err="1"/>
              <a:t>PropertyID</a:t>
            </a:r>
            <a:r>
              <a:rPr sz="2000" dirty="0"/>
              <a:t>) REFERENCES Property(</a:t>
            </a:r>
            <a:r>
              <a:rPr sz="2000" dirty="0" err="1"/>
              <a:t>PropertyID</a:t>
            </a:r>
            <a:r>
              <a:rPr sz="2000" dirty="0"/>
              <a:t>)</a:t>
            </a:r>
            <a:br>
              <a:rPr sz="2000" dirty="0"/>
            </a:br>
            <a:r>
              <a:rPr sz="2000" dirty="0"/>
              <a:t>on DELETE CASCADE;</a:t>
            </a:r>
          </a:p>
        </p:txBody>
      </p:sp>
      <p:sp>
        <p:nvSpPr>
          <p:cNvPr id="302" name="Shape 302"/>
          <p:cNvSpPr>
            <a:spLocks noGrp="1"/>
          </p:cNvSpPr>
          <p:nvPr>
            <p:ph type="title"/>
          </p:nvPr>
        </p:nvSpPr>
        <p:spPr>
          <a:prstGeom prst="rect">
            <a:avLst/>
          </a:prstGeom>
        </p:spPr>
        <p:txBody>
          <a:bodyPr/>
          <a:lstStyle/>
          <a:p>
            <a:r>
              <a:rPr dirty="0"/>
              <a:t>Referential Integrity</a:t>
            </a:r>
          </a:p>
        </p:txBody>
      </p:sp>
    </p:spTree>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4" name="image46.png"/>
          <p:cNvPicPr>
            <a:picLocks noChangeAspect="1"/>
          </p:cNvPicPr>
          <p:nvPr/>
        </p:nvPicPr>
        <p:blipFill>
          <a:blip r:embed="rId2" cstate="print">
            <a:extLst/>
          </a:blip>
          <a:stretch>
            <a:fillRect/>
          </a:stretch>
        </p:blipFill>
        <p:spPr>
          <a:xfrm>
            <a:off x="0" y="2238375"/>
            <a:ext cx="9210675" cy="4543425"/>
          </a:xfrm>
          <a:prstGeom prst="rect">
            <a:avLst/>
          </a:prstGeom>
          <a:ln w="12700">
            <a:miter lim="400000"/>
          </a:ln>
          <a:effectLst>
            <a:outerShdw blurRad="292100" dist="139700" dir="2700000" rotWithShape="0">
              <a:srgbClr val="333333">
                <a:alpha val="64999"/>
              </a:srgbClr>
            </a:outerShdw>
          </a:effectLst>
        </p:spPr>
      </p:pic>
      <p:pic>
        <p:nvPicPr>
          <p:cNvPr id="305" name="image47.png"/>
          <p:cNvPicPr>
            <a:picLocks noChangeAspect="1"/>
          </p:cNvPicPr>
          <p:nvPr/>
        </p:nvPicPr>
        <p:blipFill>
          <a:blip r:embed="rId3" cstate="print">
            <a:extLst/>
          </a:blip>
          <a:stretch>
            <a:fillRect/>
          </a:stretch>
        </p:blipFill>
        <p:spPr>
          <a:xfrm>
            <a:off x="95250" y="152400"/>
            <a:ext cx="2114550" cy="1676400"/>
          </a:xfrm>
          <a:prstGeom prst="rect">
            <a:avLst/>
          </a:prstGeom>
          <a:ln w="12700">
            <a:miter lim="400000"/>
          </a:ln>
          <a:effectLst>
            <a:outerShdw blurRad="292100" dist="139700" dir="2700000" rotWithShape="0">
              <a:srgbClr val="333333">
                <a:alpha val="64999"/>
              </a:srgbClr>
            </a:outerShdw>
          </a:effectLst>
        </p:spPr>
      </p:pic>
      <p:sp>
        <p:nvSpPr>
          <p:cNvPr id="306" name="Shape 306"/>
          <p:cNvSpPr/>
          <p:nvPr/>
        </p:nvSpPr>
        <p:spPr>
          <a:xfrm>
            <a:off x="3592479" y="380999"/>
            <a:ext cx="5373880" cy="717060"/>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p>
            <a:pPr>
              <a:defRPr>
                <a:latin typeface="Lucida Sans Unicode"/>
                <a:ea typeface="Lucida Sans Unicode"/>
                <a:cs typeface="Lucida Sans Unicode"/>
                <a:sym typeface="Lucida Sans Unicode"/>
              </a:defRPr>
            </a:pPr>
            <a:r>
              <a:t>Admins can delete properties from the existing</a:t>
            </a:r>
          </a:p>
          <a:p>
            <a:pPr>
              <a:defRPr>
                <a:latin typeface="Lucida Sans Unicode"/>
                <a:ea typeface="Lucida Sans Unicode"/>
                <a:cs typeface="Lucida Sans Unicode"/>
                <a:sym typeface="Lucida Sans Unicode"/>
              </a:defRPr>
            </a:pPr>
            <a:r>
              <a:t> database</a:t>
            </a:r>
          </a:p>
        </p:txBody>
      </p:sp>
      <p:sp>
        <p:nvSpPr>
          <p:cNvPr id="307" name="Shape 307"/>
          <p:cNvSpPr/>
          <p:nvPr/>
        </p:nvSpPr>
        <p:spPr>
          <a:xfrm rot="5400000">
            <a:off x="5638798" y="1371600"/>
            <a:ext cx="685805" cy="228601"/>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308" name="Shape 308"/>
          <p:cNvSpPr/>
          <p:nvPr/>
        </p:nvSpPr>
        <p:spPr>
          <a:xfrm rot="10800000">
            <a:off x="2514598" y="609600"/>
            <a:ext cx="838204" cy="228600"/>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Tree>
  </p:cSld>
  <p:clrMapOvr>
    <a:masterClrMapping/>
  </p:clrMapOvr>
  <p:transition spd="slow"/>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0" name="image48.png"/>
          <p:cNvPicPr>
            <a:picLocks noChangeAspect="1"/>
          </p:cNvPicPr>
          <p:nvPr/>
        </p:nvPicPr>
        <p:blipFill>
          <a:blip r:embed="rId2" cstate="print">
            <a:extLst/>
          </a:blip>
          <a:stretch>
            <a:fillRect/>
          </a:stretch>
        </p:blipFill>
        <p:spPr>
          <a:xfrm>
            <a:off x="-18088" y="1219200"/>
            <a:ext cx="9162089" cy="3276600"/>
          </a:xfrm>
          <a:prstGeom prst="rect">
            <a:avLst/>
          </a:prstGeom>
          <a:ln w="12700">
            <a:miter lim="400000"/>
          </a:ln>
        </p:spPr>
      </p:pic>
      <p:pic>
        <p:nvPicPr>
          <p:cNvPr id="311" name="image49.png"/>
          <p:cNvPicPr>
            <a:picLocks noChangeAspect="1"/>
          </p:cNvPicPr>
          <p:nvPr/>
        </p:nvPicPr>
        <p:blipFill>
          <a:blip r:embed="rId3" cstate="print">
            <a:extLst/>
          </a:blip>
          <a:stretch>
            <a:fillRect/>
          </a:stretch>
        </p:blipFill>
        <p:spPr>
          <a:xfrm>
            <a:off x="6324600" y="4876800"/>
            <a:ext cx="2612571" cy="1447800"/>
          </a:xfrm>
          <a:prstGeom prst="rect">
            <a:avLst/>
          </a:prstGeom>
          <a:ln w="12700">
            <a:miter lim="400000"/>
          </a:ln>
          <a:effectLst>
            <a:outerShdw blurRad="292100" dist="139700" dir="2700000" rotWithShape="0">
              <a:srgbClr val="333333">
                <a:alpha val="64999"/>
              </a:srgbClr>
            </a:outerShdw>
          </a:effectLst>
        </p:spPr>
      </p:pic>
      <p:sp>
        <p:nvSpPr>
          <p:cNvPr id="312" name="Shape 312"/>
          <p:cNvSpPr/>
          <p:nvPr/>
        </p:nvSpPr>
        <p:spPr>
          <a:xfrm>
            <a:off x="228600" y="228599"/>
            <a:ext cx="8305800" cy="7170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Admins can check the different updates they have done to the properties in the history option.</a:t>
            </a:r>
          </a:p>
        </p:txBody>
      </p:sp>
      <p:sp>
        <p:nvSpPr>
          <p:cNvPr id="313" name="Shape 313"/>
          <p:cNvSpPr/>
          <p:nvPr/>
        </p:nvSpPr>
        <p:spPr>
          <a:xfrm rot="10800000">
            <a:off x="5334000" y="5181600"/>
            <a:ext cx="838201" cy="228600"/>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314" name="Shape 314"/>
          <p:cNvSpPr/>
          <p:nvPr/>
        </p:nvSpPr>
        <p:spPr>
          <a:xfrm>
            <a:off x="228600" y="4876800"/>
            <a:ext cx="5334000" cy="1034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Admins can use the new listing option to update status of the existing apartments.(Sold, Active).</a:t>
            </a: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4" name="image3.png"/>
          <p:cNvPicPr>
            <a:picLocks noChangeAspect="1"/>
          </p:cNvPicPr>
          <p:nvPr/>
        </p:nvPicPr>
        <p:blipFill>
          <a:blip r:embed="rId2" cstate="print">
            <a:extLst/>
          </a:blip>
          <a:stretch>
            <a:fillRect/>
          </a:stretch>
        </p:blipFill>
        <p:spPr>
          <a:xfrm>
            <a:off x="0" y="0"/>
            <a:ext cx="9144000" cy="6858000"/>
          </a:xfrm>
          <a:prstGeom prst="rect">
            <a:avLst/>
          </a:prstGeom>
          <a:ln w="12700">
            <a:miter lim="400000"/>
          </a:ln>
          <a:effectLst>
            <a:outerShdw blurRad="292100" dist="139700" dir="2700000" rotWithShape="0">
              <a:srgbClr val="333333">
                <a:alpha val="64999"/>
              </a:srgbClr>
            </a:outerShdw>
          </a:effectLst>
        </p:spPr>
      </p:pic>
    </p:spTree>
  </p:cSld>
  <p:clrMapOvr>
    <a:masterClrMapping/>
  </p:clrMapOvr>
  <p:transition spd="slow"/>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Shape 316"/>
          <p:cNvSpPr/>
          <p:nvPr/>
        </p:nvSpPr>
        <p:spPr>
          <a:xfrm>
            <a:off x="304800" y="4495798"/>
            <a:ext cx="7315200" cy="717061"/>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Admins can update information like status of the apartment, if its sold or active.</a:t>
            </a:r>
          </a:p>
        </p:txBody>
      </p:sp>
      <p:pic>
        <p:nvPicPr>
          <p:cNvPr id="317" name="image50.png"/>
          <p:cNvPicPr>
            <a:picLocks noChangeAspect="1"/>
          </p:cNvPicPr>
          <p:nvPr/>
        </p:nvPicPr>
        <p:blipFill>
          <a:blip r:embed="rId2" cstate="print">
            <a:extLst/>
          </a:blip>
          <a:stretch>
            <a:fillRect/>
          </a:stretch>
        </p:blipFill>
        <p:spPr>
          <a:xfrm>
            <a:off x="0" y="238125"/>
            <a:ext cx="6086475" cy="3952875"/>
          </a:xfrm>
          <a:prstGeom prst="rect">
            <a:avLst/>
          </a:prstGeom>
          <a:ln w="12700">
            <a:miter lim="400000"/>
          </a:ln>
        </p:spPr>
      </p:pic>
      <p:pic>
        <p:nvPicPr>
          <p:cNvPr id="318" name="image51.png"/>
          <p:cNvPicPr>
            <a:picLocks noChangeAspect="1"/>
          </p:cNvPicPr>
          <p:nvPr/>
        </p:nvPicPr>
        <p:blipFill>
          <a:blip r:embed="rId3" cstate="print">
            <a:extLst/>
          </a:blip>
          <a:stretch>
            <a:fillRect/>
          </a:stretch>
        </p:blipFill>
        <p:spPr>
          <a:xfrm>
            <a:off x="5257800" y="304800"/>
            <a:ext cx="3590531" cy="3819379"/>
          </a:xfrm>
          <a:prstGeom prst="rect">
            <a:avLst/>
          </a:prstGeom>
          <a:ln w="12700">
            <a:miter lim="400000"/>
          </a:ln>
          <a:effectLst>
            <a:outerShdw blurRad="292100" dist="139700" dir="2700000" rotWithShape="0">
              <a:srgbClr val="333333">
                <a:alpha val="64999"/>
              </a:srgbClr>
            </a:outerShdw>
          </a:effectLst>
        </p:spPr>
      </p:pic>
      <p:sp>
        <p:nvSpPr>
          <p:cNvPr id="319" name="Shape 319"/>
          <p:cNvSpPr/>
          <p:nvPr/>
        </p:nvSpPr>
        <p:spPr>
          <a:xfrm flipV="1">
            <a:off x="5334000" y="3581397"/>
            <a:ext cx="838202" cy="2133603"/>
          </a:xfrm>
          <a:prstGeom prst="line">
            <a:avLst/>
          </a:prstGeom>
          <a:ln w="25400">
            <a:solidFill>
              <a:schemeClr val="accent4"/>
            </a:solidFill>
            <a:tailEnd type="triangle"/>
          </a:ln>
        </p:spPr>
        <p:txBody>
          <a:bodyPr lIns="45718" tIns="45718" rIns="45718" bIns="45718"/>
          <a:lstStyle/>
          <a:p>
            <a:endParaRPr/>
          </a:p>
        </p:txBody>
      </p:sp>
      <p:sp>
        <p:nvSpPr>
          <p:cNvPr id="320" name="Shape 320"/>
          <p:cNvSpPr/>
          <p:nvPr/>
        </p:nvSpPr>
        <p:spPr>
          <a:xfrm>
            <a:off x="3657600" y="5638798"/>
            <a:ext cx="3733800" cy="399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Populating data from database</a:t>
            </a:r>
          </a:p>
        </p:txBody>
      </p:sp>
    </p:spTree>
  </p:cSld>
  <p:clrMapOvr>
    <a:masterClrMapping/>
  </p:clrMapOvr>
  <p:transition spd="slow"/>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2" name="image52.png"/>
          <p:cNvPicPr>
            <a:picLocks noChangeAspect="1"/>
          </p:cNvPicPr>
          <p:nvPr/>
        </p:nvPicPr>
        <p:blipFill>
          <a:blip r:embed="rId2" cstate="print">
            <a:extLst/>
          </a:blip>
          <a:stretch>
            <a:fillRect/>
          </a:stretch>
        </p:blipFill>
        <p:spPr>
          <a:xfrm>
            <a:off x="457200" y="381000"/>
            <a:ext cx="2390775" cy="1409700"/>
          </a:xfrm>
          <a:prstGeom prst="rect">
            <a:avLst/>
          </a:prstGeom>
          <a:ln w="12700">
            <a:miter lim="400000"/>
          </a:ln>
          <a:effectLst>
            <a:outerShdw blurRad="292100" dist="139700" dir="2700000" rotWithShape="0">
              <a:srgbClr val="333333">
                <a:alpha val="64999"/>
              </a:srgbClr>
            </a:outerShdw>
          </a:effectLst>
        </p:spPr>
      </p:pic>
      <p:pic>
        <p:nvPicPr>
          <p:cNvPr id="323" name="image53.png"/>
          <p:cNvPicPr>
            <a:picLocks noChangeAspect="1"/>
          </p:cNvPicPr>
          <p:nvPr/>
        </p:nvPicPr>
        <p:blipFill>
          <a:blip r:embed="rId3" cstate="print">
            <a:extLst/>
          </a:blip>
          <a:stretch>
            <a:fillRect/>
          </a:stretch>
        </p:blipFill>
        <p:spPr>
          <a:xfrm>
            <a:off x="228600" y="2590800"/>
            <a:ext cx="7140265" cy="3962400"/>
          </a:xfrm>
          <a:prstGeom prst="rect">
            <a:avLst/>
          </a:prstGeom>
          <a:ln w="12700">
            <a:miter lim="400000"/>
          </a:ln>
          <a:effectLst>
            <a:outerShdw blurRad="292100" dist="139700" dir="2700000" rotWithShape="0">
              <a:srgbClr val="333333">
                <a:alpha val="64999"/>
              </a:srgbClr>
            </a:outerShdw>
          </a:effectLst>
        </p:spPr>
      </p:pic>
      <p:sp>
        <p:nvSpPr>
          <p:cNvPr id="324" name="Shape 324"/>
          <p:cNvSpPr/>
          <p:nvPr/>
        </p:nvSpPr>
        <p:spPr>
          <a:xfrm rot="5400000">
            <a:off x="1524000" y="2133600"/>
            <a:ext cx="609599" cy="152402"/>
          </a:xfrm>
          <a:prstGeom prst="rightArrow">
            <a:avLst>
              <a:gd name="adj1" fmla="val 50000"/>
              <a:gd name="adj2" fmla="val 50000"/>
            </a:avLst>
          </a:prstGeom>
          <a:solidFill>
            <a:schemeClr val="accent1"/>
          </a:solidFill>
          <a:ln w="12700">
            <a:miter lim="400000"/>
          </a:ln>
        </p:spPr>
        <p:txBody>
          <a:bodyPr lIns="45718" tIns="45718" rIns="45718" bIns="45718" anchor="ctr"/>
          <a:lstStyle/>
          <a:p>
            <a:pPr algn="ctr">
              <a:defRPr>
                <a:solidFill>
                  <a:srgbClr val="FFFFFF"/>
                </a:solidFill>
                <a:latin typeface="Lucida Sans Unicode"/>
                <a:ea typeface="Lucida Sans Unicode"/>
                <a:cs typeface="Lucida Sans Unicode"/>
                <a:sym typeface="Lucida Sans Unicode"/>
              </a:defRPr>
            </a:pPr>
            <a:endParaRPr/>
          </a:p>
        </p:txBody>
      </p:sp>
      <p:sp>
        <p:nvSpPr>
          <p:cNvPr id="325" name="Shape 325"/>
          <p:cNvSpPr/>
          <p:nvPr/>
        </p:nvSpPr>
        <p:spPr>
          <a:xfrm>
            <a:off x="3200400" y="685800"/>
            <a:ext cx="5638800" cy="1034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The history option can help admins see the different changes they have done to their property.</a:t>
            </a:r>
          </a:p>
        </p:txBody>
      </p:sp>
    </p:spTree>
  </p:cSld>
  <p:clrMapOvr>
    <a:masterClrMapping/>
  </p:clrMapOvr>
  <p:transition spd="slow"/>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Shape 327"/>
          <p:cNvSpPr>
            <a:spLocks noGrp="1"/>
          </p:cNvSpPr>
          <p:nvPr>
            <p:ph idx="1"/>
          </p:nvPr>
        </p:nvSpPr>
        <p:spPr>
          <a:prstGeom prst="rect">
            <a:avLst/>
          </a:prstGeom>
          <a:solidFill>
            <a:srgbClr val="FFFFFF"/>
          </a:solidFill>
          <a:ln w="12700">
            <a:miter lim="400000"/>
          </a:ln>
          <a:effectLst>
            <a:outerShdw blurRad="292100" dist="139700" dir="2700000" rotWithShape="0">
              <a:srgbClr val="333333">
                <a:alpha val="64999"/>
              </a:srgbClr>
            </a:outerShdw>
          </a:effectLst>
        </p:spPr>
        <p:txBody>
          <a:bodyPr lIns="45718" tIns="45718" rIns="45718" bIns="45718">
            <a:normAutofit lnSpcReduction="10000"/>
          </a:bodyPr>
          <a:lstStyle/>
          <a:p>
            <a:pPr marL="36577" indent="73149" hangingPunct="0">
              <a:lnSpc>
                <a:spcPct val="120000"/>
              </a:lnSpc>
              <a:buClrTx/>
              <a:buSzTx/>
              <a:buNone/>
              <a:defRPr sz="2000">
                <a:latin typeface="Lucida Sans Unicode"/>
                <a:ea typeface="Lucida Sans Unicode"/>
                <a:cs typeface="Lucida Sans Unicode"/>
                <a:sym typeface="Lucida Sans Unicode"/>
              </a:defRPr>
            </a:pPr>
            <a:r>
              <a:rPr sz="2000" dirty="0">
                <a:solidFill>
                  <a:srgbClr val="000000"/>
                </a:solidFill>
                <a:latin typeface="Lucida Sans Unicode"/>
                <a:ea typeface="Lucida Sans Unicode"/>
                <a:cs typeface="Lucida Sans Unicode"/>
                <a:sym typeface="Lucida Sans Unicode"/>
              </a:rPr>
              <a:t>For Property History :</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DELIMITER $$</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CREATE TRIGGER </a:t>
            </a:r>
            <a:r>
              <a:rPr sz="2000" dirty="0" err="1">
                <a:solidFill>
                  <a:srgbClr val="000000"/>
                </a:solidFill>
                <a:latin typeface="Lucida Sans Unicode"/>
                <a:ea typeface="Lucida Sans Unicode"/>
                <a:cs typeface="Lucida Sans Unicode"/>
                <a:sym typeface="Lucida Sans Unicode"/>
              </a:rPr>
              <a:t>Admin_Update_property</a:t>
            </a:r>
            <a:r>
              <a:rPr sz="2000" dirty="0">
                <a:solidFill>
                  <a:srgbClr val="000000"/>
                </a:solidFill>
                <a:latin typeface="Lucida Sans Unicode"/>
                <a:ea typeface="Lucida Sans Unicode"/>
                <a:cs typeface="Lucida Sans Unicode"/>
                <a:sym typeface="Lucida Sans Unicode"/>
              </a:rPr>
              <a:t> </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BEFORE UPDATE ON property</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FOR EACH ROW BEGIN</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INSERT INTO </a:t>
            </a:r>
            <a:r>
              <a:rPr sz="2000" dirty="0" err="1">
                <a:solidFill>
                  <a:srgbClr val="000000"/>
                </a:solidFill>
                <a:latin typeface="Lucida Sans Unicode"/>
                <a:ea typeface="Lucida Sans Unicode"/>
                <a:cs typeface="Lucida Sans Unicode"/>
                <a:sym typeface="Lucida Sans Unicode"/>
              </a:rPr>
              <a:t>admin_update_history_property</a:t>
            </a:r>
            <a:r>
              <a:rPr sz="2000" dirty="0">
                <a:solidFill>
                  <a:srgbClr val="000000"/>
                </a:solidFill>
                <a:latin typeface="Lucida Sans Unicode"/>
                <a:ea typeface="Lucida Sans Unicode"/>
                <a:cs typeface="Lucida Sans Unicode"/>
                <a:sym typeface="Lucida Sans Unicode"/>
              </a:rPr>
              <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	SET action= 'update',</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 	</a:t>
            </a:r>
            <a:r>
              <a:rPr sz="2000" dirty="0" err="1">
                <a:solidFill>
                  <a:srgbClr val="000000"/>
                </a:solidFill>
                <a:latin typeface="Lucida Sans Unicode"/>
                <a:ea typeface="Lucida Sans Unicode"/>
                <a:cs typeface="Lucida Sans Unicode"/>
                <a:sym typeface="Lucida Sans Unicode"/>
              </a:rPr>
              <a:t>apt_id</a:t>
            </a:r>
            <a:r>
              <a:rPr sz="2000" dirty="0">
                <a:solidFill>
                  <a:srgbClr val="000000"/>
                </a:solidFill>
                <a:latin typeface="Lucida Sans Unicode"/>
                <a:ea typeface="Lucida Sans Unicode"/>
                <a:cs typeface="Lucida Sans Unicode"/>
                <a:sym typeface="Lucida Sans Unicode"/>
              </a:rPr>
              <a:t>=</a:t>
            </a:r>
            <a:r>
              <a:rPr sz="2000" dirty="0" err="1">
                <a:solidFill>
                  <a:srgbClr val="000000"/>
                </a:solidFill>
                <a:latin typeface="Lucida Sans Unicode"/>
                <a:ea typeface="Lucida Sans Unicode"/>
                <a:cs typeface="Lucida Sans Unicode"/>
                <a:sym typeface="Lucida Sans Unicode"/>
              </a:rPr>
              <a:t>OLD.ApartmentID</a:t>
            </a:r>
            <a:r>
              <a:rPr sz="2000" dirty="0">
                <a:solidFill>
                  <a:srgbClr val="000000"/>
                </a:solidFill>
                <a:latin typeface="Lucida Sans Unicode"/>
                <a:ea typeface="Lucida Sans Unicode"/>
                <a:cs typeface="Lucida Sans Unicode"/>
                <a:sym typeface="Lucida Sans Unicode"/>
              </a:rPr>
              <a:t>,</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	lease= </a:t>
            </a:r>
            <a:r>
              <a:rPr sz="2000" dirty="0" err="1">
                <a:solidFill>
                  <a:srgbClr val="000000"/>
                </a:solidFill>
                <a:latin typeface="Lucida Sans Unicode"/>
                <a:ea typeface="Lucida Sans Unicode"/>
                <a:cs typeface="Lucida Sans Unicode"/>
                <a:sym typeface="Lucida Sans Unicode"/>
              </a:rPr>
              <a:t>OLD.LeasePeriod</a:t>
            </a:r>
            <a:r>
              <a:rPr sz="2000" dirty="0">
                <a:solidFill>
                  <a:srgbClr val="000000"/>
                </a:solidFill>
                <a:latin typeface="Lucida Sans Unicode"/>
                <a:ea typeface="Lucida Sans Unicode"/>
                <a:cs typeface="Lucida Sans Unicode"/>
                <a:sym typeface="Lucida Sans Unicode"/>
              </a:rPr>
              <a:t>,</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	price=</a:t>
            </a:r>
            <a:r>
              <a:rPr sz="2000" dirty="0" err="1">
                <a:solidFill>
                  <a:srgbClr val="000000"/>
                </a:solidFill>
                <a:latin typeface="Lucida Sans Unicode"/>
                <a:ea typeface="Lucida Sans Unicode"/>
                <a:cs typeface="Lucida Sans Unicode"/>
                <a:sym typeface="Lucida Sans Unicode"/>
              </a:rPr>
              <a:t>OLD.Price</a:t>
            </a:r>
            <a:r>
              <a:rPr sz="2000" dirty="0">
                <a:solidFill>
                  <a:srgbClr val="000000"/>
                </a:solidFill>
                <a:latin typeface="Lucida Sans Unicode"/>
                <a:ea typeface="Lucida Sans Unicode"/>
                <a:cs typeface="Lucida Sans Unicode"/>
                <a:sym typeface="Lucida Sans Unicode"/>
              </a:rPr>
              <a:t>,</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	</a:t>
            </a:r>
            <a:r>
              <a:rPr sz="2000" dirty="0" err="1">
                <a:solidFill>
                  <a:srgbClr val="000000"/>
                </a:solidFill>
                <a:latin typeface="Lucida Sans Unicode"/>
                <a:ea typeface="Lucida Sans Unicode"/>
                <a:cs typeface="Lucida Sans Unicode"/>
                <a:sym typeface="Lucida Sans Unicode"/>
              </a:rPr>
              <a:t>updated_date</a:t>
            </a:r>
            <a:r>
              <a:rPr sz="2000" dirty="0">
                <a:solidFill>
                  <a:srgbClr val="000000"/>
                </a:solidFill>
                <a:latin typeface="Lucida Sans Unicode"/>
                <a:ea typeface="Lucida Sans Unicode"/>
                <a:cs typeface="Lucida Sans Unicode"/>
                <a:sym typeface="Lucida Sans Unicode"/>
              </a:rPr>
              <a:t>= NOW();</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END$$</a:t>
            </a:r>
            <a:br>
              <a:rPr sz="2000" dirty="0">
                <a:solidFill>
                  <a:srgbClr val="000000"/>
                </a:solidFill>
                <a:latin typeface="Lucida Sans Unicode"/>
                <a:ea typeface="Lucida Sans Unicode"/>
                <a:cs typeface="Lucida Sans Unicode"/>
                <a:sym typeface="Lucida Sans Unicode"/>
              </a:rPr>
            </a:br>
            <a:r>
              <a:rPr sz="2000" dirty="0">
                <a:solidFill>
                  <a:srgbClr val="000000"/>
                </a:solidFill>
                <a:latin typeface="Lucida Sans Unicode"/>
                <a:ea typeface="Lucida Sans Unicode"/>
                <a:cs typeface="Lucida Sans Unicode"/>
                <a:sym typeface="Lucida Sans Unicode"/>
              </a:rPr>
              <a:t>DELIMITER </a:t>
            </a:r>
            <a:r>
              <a:rPr sz="2000" dirty="0" smtClean="0">
                <a:solidFill>
                  <a:srgbClr val="000000"/>
                </a:solidFill>
                <a:latin typeface="Lucida Sans Unicode"/>
                <a:ea typeface="Lucida Sans Unicode"/>
                <a:cs typeface="Lucida Sans Unicode"/>
                <a:sym typeface="Lucida Sans Unicode"/>
              </a:rPr>
              <a:t>;</a:t>
            </a:r>
            <a:endParaRPr sz="2000" dirty="0">
              <a:solidFill>
                <a:srgbClr val="000000"/>
              </a:solidFill>
              <a:latin typeface="Lucida Sans Unicode"/>
              <a:ea typeface="Lucida Sans Unicode"/>
              <a:cs typeface="Lucida Sans Unicode"/>
              <a:sym typeface="Lucida Sans Unicode"/>
            </a:endParaRPr>
          </a:p>
        </p:txBody>
      </p:sp>
      <p:sp>
        <p:nvSpPr>
          <p:cNvPr id="328" name="Shape 328"/>
          <p:cNvSpPr>
            <a:spLocks noGrp="1"/>
          </p:cNvSpPr>
          <p:nvPr>
            <p:ph type="title"/>
          </p:nvPr>
        </p:nvSpPr>
        <p:spPr>
          <a:prstGeom prst="rect">
            <a:avLst/>
          </a:prstGeom>
        </p:spPr>
        <p:txBody>
          <a:bodyPr/>
          <a:lstStyle>
            <a:lvl1pPr defTabSz="813816">
              <a:defRPr sz="3600">
                <a:effectLst>
                  <a:outerShdw blurRad="38100" dist="22606" dir="5400000" rotWithShape="0">
                    <a:srgbClr val="000000">
                      <a:alpha val="25000"/>
                    </a:srgbClr>
                  </a:outerShdw>
                </a:effectLst>
              </a:defRPr>
            </a:lvl1pPr>
          </a:lstStyle>
          <a:p>
            <a:r>
              <a:rPr dirty="0"/>
              <a:t>Implementing History with Trigger</a:t>
            </a:r>
          </a:p>
        </p:txBody>
      </p:sp>
    </p:spTree>
  </p:cSld>
  <p:clrMapOvr>
    <a:masterClrMapping/>
  </p:clrMapOvr>
  <p:transition spd="slow"/>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solidFill>
            <a:srgbClr val="FFFFFF"/>
          </a:solidFill>
          <a:ln w="12700">
            <a:miter lim="400000"/>
          </a:ln>
          <a:effectLst>
            <a:outerShdw blurRad="292100" dist="139700" dir="2700000" rotWithShape="0">
              <a:srgbClr val="333333">
                <a:alpha val="64999"/>
              </a:srgbClr>
            </a:outerShdw>
          </a:effectLst>
        </p:spPr>
        <p:txBody>
          <a:bodyPr lIns="45718" tIns="45718" rIns="45718" bIns="45718">
            <a:normAutofit fontScale="92500" lnSpcReduction="20000"/>
          </a:bodyPr>
          <a:lstStyle/>
          <a:p>
            <a:pPr marL="36577" indent="73149" hangingPunct="0">
              <a:lnSpc>
                <a:spcPct val="120000"/>
              </a:lnSpc>
              <a:buClrTx/>
              <a:buSzTx/>
              <a:buNone/>
              <a:defRPr sz="2000">
                <a:latin typeface="Lucida Sans Unicode"/>
                <a:ea typeface="Lucida Sans Unicode"/>
                <a:cs typeface="Lucida Sans Unicode"/>
                <a:sym typeface="Lucida Sans Unicode"/>
              </a:defRPr>
            </a:pPr>
            <a:r>
              <a:rPr lang="en-US" sz="2000" dirty="0" smtClean="0">
                <a:solidFill>
                  <a:srgbClr val="000000"/>
                </a:solidFill>
                <a:latin typeface="Lucida Sans Unicode"/>
                <a:ea typeface="Lucida Sans Unicode"/>
                <a:cs typeface="Lucida Sans Unicode"/>
                <a:sym typeface="Lucida Sans Unicode"/>
              </a:rPr>
              <a:t>For Apartment History:</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DELIMITER $$</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CREATE TRIGGER </a:t>
            </a:r>
            <a:r>
              <a:rPr lang="en-US" sz="2000" dirty="0" err="1" smtClean="0">
                <a:solidFill>
                  <a:srgbClr val="000000"/>
                </a:solidFill>
                <a:latin typeface="Lucida Sans Unicode"/>
                <a:ea typeface="Lucida Sans Unicode"/>
                <a:cs typeface="Lucida Sans Unicode"/>
                <a:sym typeface="Lucida Sans Unicode"/>
              </a:rPr>
              <a:t>Admin_Update</a:t>
            </a:r>
            <a:r>
              <a:rPr lang="en-US" sz="2000" dirty="0" smtClean="0">
                <a:solidFill>
                  <a:srgbClr val="000000"/>
                </a:solidFill>
                <a:latin typeface="Lucida Sans Unicode"/>
                <a:ea typeface="Lucida Sans Unicode"/>
                <a:cs typeface="Lucida Sans Unicode"/>
                <a:sym typeface="Lucida Sans Unicode"/>
              </a:rPr>
              <a:t> </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BEFORE UPDATE ON apartment</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FOR EACH ROW BEGIN</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	INSERT INTO </a:t>
            </a:r>
            <a:r>
              <a:rPr lang="en-US" sz="2000" dirty="0" err="1" smtClean="0">
                <a:solidFill>
                  <a:srgbClr val="000000"/>
                </a:solidFill>
                <a:latin typeface="Lucida Sans Unicode"/>
                <a:ea typeface="Lucida Sans Unicode"/>
                <a:cs typeface="Lucida Sans Unicode"/>
                <a:sym typeface="Lucida Sans Unicode"/>
              </a:rPr>
              <a:t>admin_update_history</a:t>
            </a:r>
            <a:r>
              <a:rPr lang="en-US" sz="2000" dirty="0" smtClean="0">
                <a:solidFill>
                  <a:srgbClr val="000000"/>
                </a:solidFill>
                <a:latin typeface="Lucida Sans Unicode"/>
                <a:ea typeface="Lucida Sans Unicode"/>
                <a:cs typeface="Lucida Sans Unicode"/>
                <a:sym typeface="Lucida Sans Unicode"/>
              </a:rPr>
              <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	SET action= 'update',</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    	</a:t>
            </a:r>
            <a:r>
              <a:rPr lang="en-US" sz="2000" dirty="0" err="1" smtClean="0">
                <a:solidFill>
                  <a:srgbClr val="000000"/>
                </a:solidFill>
                <a:latin typeface="Lucida Sans Unicode"/>
                <a:ea typeface="Lucida Sans Unicode"/>
                <a:cs typeface="Lucida Sans Unicode"/>
                <a:sym typeface="Lucida Sans Unicode"/>
              </a:rPr>
              <a:t>apt_id</a:t>
            </a:r>
            <a:r>
              <a:rPr lang="en-US" sz="2000" dirty="0" smtClean="0">
                <a:solidFill>
                  <a:srgbClr val="000000"/>
                </a:solidFill>
                <a:latin typeface="Lucida Sans Unicode"/>
                <a:ea typeface="Lucida Sans Unicode"/>
                <a:cs typeface="Lucida Sans Unicode"/>
                <a:sym typeface="Lucida Sans Unicode"/>
              </a:rPr>
              <a:t>=</a:t>
            </a:r>
            <a:r>
              <a:rPr lang="en-US" sz="2000" dirty="0" err="1" smtClean="0">
                <a:solidFill>
                  <a:srgbClr val="000000"/>
                </a:solidFill>
                <a:latin typeface="Lucida Sans Unicode"/>
                <a:ea typeface="Lucida Sans Unicode"/>
                <a:cs typeface="Lucida Sans Unicode"/>
                <a:sym typeface="Lucida Sans Unicode"/>
              </a:rPr>
              <a:t>OLD.ApartmentID</a:t>
            </a:r>
            <a:r>
              <a:rPr lang="en-US" sz="2000" dirty="0" smtClean="0">
                <a:solidFill>
                  <a:srgbClr val="000000"/>
                </a:solidFill>
                <a:latin typeface="Lucida Sans Unicode"/>
                <a:ea typeface="Lucida Sans Unicode"/>
                <a:cs typeface="Lucida Sans Unicode"/>
                <a:sym typeface="Lucida Sans Unicode"/>
              </a:rPr>
              <a:t>,</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		lease= </a:t>
            </a:r>
            <a:r>
              <a:rPr lang="en-US" sz="2000" dirty="0" err="1" smtClean="0">
                <a:solidFill>
                  <a:srgbClr val="000000"/>
                </a:solidFill>
                <a:latin typeface="Lucida Sans Unicode"/>
                <a:ea typeface="Lucida Sans Unicode"/>
                <a:cs typeface="Lucida Sans Unicode"/>
                <a:sym typeface="Lucida Sans Unicode"/>
              </a:rPr>
              <a:t>OLD.LeasePeriod</a:t>
            </a:r>
            <a:r>
              <a:rPr lang="en-US" sz="2000" dirty="0" smtClean="0">
                <a:solidFill>
                  <a:srgbClr val="000000"/>
                </a:solidFill>
                <a:latin typeface="Lucida Sans Unicode"/>
                <a:ea typeface="Lucida Sans Unicode"/>
                <a:cs typeface="Lucida Sans Unicode"/>
                <a:sym typeface="Lucida Sans Unicode"/>
              </a:rPr>
              <a:t>,</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		price=</a:t>
            </a:r>
            <a:r>
              <a:rPr lang="en-US" sz="2000" dirty="0" err="1" smtClean="0">
                <a:solidFill>
                  <a:srgbClr val="000000"/>
                </a:solidFill>
                <a:latin typeface="Lucida Sans Unicode"/>
                <a:ea typeface="Lucida Sans Unicode"/>
                <a:cs typeface="Lucida Sans Unicode"/>
                <a:sym typeface="Lucida Sans Unicode"/>
              </a:rPr>
              <a:t>OLD.Price</a:t>
            </a:r>
            <a:r>
              <a:rPr lang="en-US" sz="2000" dirty="0" smtClean="0">
                <a:solidFill>
                  <a:srgbClr val="000000"/>
                </a:solidFill>
                <a:latin typeface="Lucida Sans Unicode"/>
                <a:ea typeface="Lucida Sans Unicode"/>
                <a:cs typeface="Lucida Sans Unicode"/>
                <a:sym typeface="Lucida Sans Unicode"/>
              </a:rPr>
              <a:t>,</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		</a:t>
            </a:r>
            <a:r>
              <a:rPr lang="en-US" sz="2000" dirty="0" err="1" smtClean="0">
                <a:solidFill>
                  <a:srgbClr val="000000"/>
                </a:solidFill>
                <a:latin typeface="Lucida Sans Unicode"/>
                <a:ea typeface="Lucida Sans Unicode"/>
                <a:cs typeface="Lucida Sans Unicode"/>
                <a:sym typeface="Lucida Sans Unicode"/>
              </a:rPr>
              <a:t>updated_date</a:t>
            </a:r>
            <a:r>
              <a:rPr lang="en-US" sz="2000" dirty="0" smtClean="0">
                <a:solidFill>
                  <a:srgbClr val="000000"/>
                </a:solidFill>
                <a:latin typeface="Lucida Sans Unicode"/>
                <a:ea typeface="Lucida Sans Unicode"/>
                <a:cs typeface="Lucida Sans Unicode"/>
                <a:sym typeface="Lucida Sans Unicode"/>
              </a:rPr>
              <a:t>= NOW();</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END$$</a:t>
            </a:r>
            <a:br>
              <a:rPr lang="en-US" sz="2000" dirty="0" smtClean="0">
                <a:solidFill>
                  <a:srgbClr val="000000"/>
                </a:solidFill>
                <a:latin typeface="Lucida Sans Unicode"/>
                <a:ea typeface="Lucida Sans Unicode"/>
                <a:cs typeface="Lucida Sans Unicode"/>
                <a:sym typeface="Lucida Sans Unicode"/>
              </a:rPr>
            </a:br>
            <a:r>
              <a:rPr lang="en-US" sz="2000" dirty="0" smtClean="0">
                <a:solidFill>
                  <a:srgbClr val="000000"/>
                </a:solidFill>
                <a:latin typeface="Lucida Sans Unicode"/>
                <a:ea typeface="Lucida Sans Unicode"/>
                <a:cs typeface="Lucida Sans Unicode"/>
                <a:sym typeface="Lucida Sans Unicode"/>
              </a:rPr>
              <a:t>DELIMITER ;</a:t>
            </a:r>
          </a:p>
          <a:p>
            <a:pPr marL="36577" indent="73149" hangingPunct="0">
              <a:lnSpc>
                <a:spcPct val="120000"/>
              </a:lnSpc>
              <a:buClrTx/>
              <a:buSzTx/>
              <a:buNone/>
              <a:defRPr sz="2000">
                <a:latin typeface="Lucida Sans Unicode"/>
                <a:ea typeface="Lucida Sans Unicode"/>
                <a:cs typeface="Lucida Sans Unicode"/>
                <a:sym typeface="Lucida Sans Unicode"/>
              </a:defRPr>
            </a:pPr>
            <a:endParaRPr lang="en-US" sz="2000" dirty="0">
              <a:solidFill>
                <a:srgbClr val="000000"/>
              </a:solidFill>
              <a:latin typeface="Lucida Sans Unicode"/>
              <a:ea typeface="Lucida Sans Unicode"/>
              <a:cs typeface="Lucida Sans Unicode"/>
              <a:sym typeface="Lucida Sans Unicode"/>
            </a:endParaRPr>
          </a:p>
        </p:txBody>
      </p:sp>
      <p:sp>
        <p:nvSpPr>
          <p:cNvPr id="3" name="Title 2"/>
          <p:cNvSpPr>
            <a:spLocks noGrp="1"/>
          </p:cNvSpPr>
          <p:nvPr>
            <p:ph type="title"/>
          </p:nvPr>
        </p:nvSpPr>
        <p:spPr/>
        <p:txBody>
          <a:bodyPr>
            <a:normAutofit fontScale="90000"/>
          </a:bodyPr>
          <a:lstStyle/>
          <a:p>
            <a:r>
              <a:rPr lang="en-US" dirty="0" smtClean="0"/>
              <a:t>Implementing History with Trigger</a:t>
            </a:r>
            <a:endParaRPr lang="en-US"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p:cNvSpPr>
          <p:nvPr>
            <p:ph type="title"/>
          </p:nvPr>
        </p:nvSpPr>
        <p:spPr>
          <a:prstGeom prst="rect">
            <a:avLst/>
          </a:prstGeom>
        </p:spPr>
        <p:txBody>
          <a:bodyPr/>
          <a:lstStyle/>
          <a:p>
            <a:r>
              <a:t>About Us </a:t>
            </a:r>
          </a:p>
        </p:txBody>
      </p:sp>
      <p:pic>
        <p:nvPicPr>
          <p:cNvPr id="331" name="image54.png"/>
          <p:cNvPicPr>
            <a:picLocks noChangeAspect="1"/>
          </p:cNvPicPr>
          <p:nvPr/>
        </p:nvPicPr>
        <p:blipFill>
          <a:blip r:embed="rId2" cstate="print">
            <a:extLst/>
          </a:blip>
          <a:stretch>
            <a:fillRect/>
          </a:stretch>
        </p:blipFill>
        <p:spPr>
          <a:xfrm>
            <a:off x="0" y="1524000"/>
            <a:ext cx="9144000" cy="4878717"/>
          </a:xfrm>
          <a:prstGeom prst="rect">
            <a:avLst/>
          </a:prstGeom>
          <a:solidFill>
            <a:srgbClr val="FFFFFF"/>
          </a:solidFill>
          <a:ln w="12700">
            <a:miter lim="400000"/>
          </a:ln>
          <a:effectLst>
            <a:outerShdw blurRad="292100" dist="139700" dir="2700000" rotWithShape="0">
              <a:srgbClr val="333333">
                <a:alpha val="64999"/>
              </a:srgbClr>
            </a:outerShdw>
          </a:effectLst>
        </p:spPr>
      </p:pic>
    </p:spTree>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Shape 333"/>
          <p:cNvSpPr>
            <a:spLocks noGrp="1"/>
          </p:cNvSpPr>
          <p:nvPr>
            <p:ph type="title"/>
          </p:nvPr>
        </p:nvSpPr>
        <p:spPr>
          <a:xfrm>
            <a:off x="381000" y="2438400"/>
            <a:ext cx="8229600" cy="1143000"/>
          </a:xfrm>
          <a:prstGeom prst="rect">
            <a:avLst/>
          </a:prstGeom>
        </p:spPr>
        <p:txBody>
          <a:bodyPr>
            <a:noAutofit/>
          </a:bodyPr>
          <a:lstStyle/>
          <a:p>
            <a:pPr algn="ctr" defTabSz="384047">
              <a:defRPr sz="1500">
                <a:effectLst>
                  <a:outerShdw blurRad="12700" dist="10668" dir="5400000" rotWithShape="0">
                    <a:srgbClr val="000000">
                      <a:alpha val="25000"/>
                    </a:srgbClr>
                  </a:outerShdw>
                </a:effectLst>
              </a:defRPr>
            </a:pPr>
            <a:r>
              <a:rPr sz="4000" dirty="0"/>
              <a:t>Thank You</a:t>
            </a:r>
          </a:p>
          <a:p>
            <a:pPr algn="ctr" defTabSz="384047">
              <a:defRPr sz="1500">
                <a:effectLst>
                  <a:outerShdw blurRad="12700" dist="10668" dir="5400000" rotWithShape="0">
                    <a:srgbClr val="000000">
                      <a:alpha val="25000"/>
                    </a:srgbClr>
                  </a:outerShdw>
                </a:effectLst>
              </a:defRPr>
            </a:pPr>
            <a:endParaRPr sz="4000" dirty="0"/>
          </a:p>
          <a:p>
            <a:pPr algn="ctr" defTabSz="384047">
              <a:defRPr sz="1500">
                <a:effectLst>
                  <a:outerShdw blurRad="12700" dist="10668" dir="5400000" rotWithShape="0">
                    <a:srgbClr val="000000">
                      <a:alpha val="25000"/>
                    </a:srgbClr>
                  </a:outerShdw>
                </a:effectLst>
              </a:defRPr>
            </a:pPr>
            <a:r>
              <a:rPr sz="4000" dirty="0"/>
              <a:t>Team 5</a:t>
            </a:r>
            <a:br>
              <a:rPr sz="4000" dirty="0"/>
            </a:br>
            <a:endParaRPr sz="4000" dirty="0"/>
          </a:p>
        </p:txBody>
      </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6" name="image4.png"/>
          <p:cNvPicPr>
            <a:picLocks noChangeAspect="1"/>
          </p:cNvPicPr>
          <p:nvPr/>
        </p:nvPicPr>
        <p:blipFill>
          <a:blip r:embed="rId2" cstate="print">
            <a:extLst/>
          </a:blip>
          <a:stretch>
            <a:fillRect/>
          </a:stretch>
        </p:blipFill>
        <p:spPr>
          <a:xfrm>
            <a:off x="0" y="1052113"/>
            <a:ext cx="9144000" cy="5272488"/>
          </a:xfrm>
          <a:prstGeom prst="rect">
            <a:avLst/>
          </a:prstGeom>
          <a:ln w="12700">
            <a:miter lim="400000"/>
          </a:ln>
          <a:effectLst>
            <a:outerShdw blurRad="292100" dist="139700" dir="2700000" rotWithShape="0">
              <a:srgbClr val="333333">
                <a:alpha val="64999"/>
              </a:srgbClr>
            </a:outerShdw>
          </a:effectLst>
        </p:spPr>
      </p:pic>
      <p:sp>
        <p:nvSpPr>
          <p:cNvPr id="147" name="Shape 147"/>
          <p:cNvSpPr/>
          <p:nvPr/>
        </p:nvSpPr>
        <p:spPr>
          <a:xfrm>
            <a:off x="-3" y="304799"/>
            <a:ext cx="2419271" cy="399560"/>
          </a:xfrm>
          <a:prstGeom prst="rect">
            <a:avLst/>
          </a:prstGeom>
          <a:ln w="12700">
            <a:miter lim="400000"/>
          </a:ln>
          <a:extLst>
            <a:ext uri="{C572A759-6A51-4108-AA02-DFA0A04FC94B}">
              <ma14:wrappingTextBoxFlag xmlns:ma14="http://schemas.microsoft.com/office/mac/drawingml/2011/main" xmlns="" val="1"/>
            </a:ext>
          </a:extLst>
        </p:spPr>
        <p:txBody>
          <a:bodyPr wrap="none" lIns="45718" tIns="45718" rIns="45718" bIns="45718">
            <a:spAutoFit/>
          </a:bodyPr>
          <a:lstStyle>
            <a:lvl1pPr>
              <a:defRPr>
                <a:latin typeface="Lucida Sans Unicode"/>
                <a:ea typeface="Lucida Sans Unicode"/>
                <a:cs typeface="Lucida Sans Unicode"/>
                <a:sym typeface="Lucida Sans Unicode"/>
              </a:defRPr>
            </a:lvl1pPr>
          </a:lstStyle>
          <a:p>
            <a:r>
              <a:t>New user registration</a:t>
            </a:r>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9" name="image5.png"/>
          <p:cNvPicPr>
            <a:picLocks noChangeAspect="1"/>
          </p:cNvPicPr>
          <p:nvPr/>
        </p:nvPicPr>
        <p:blipFill>
          <a:blip r:embed="rId2" cstate="print">
            <a:extLst/>
          </a:blip>
          <a:stretch>
            <a:fillRect/>
          </a:stretch>
        </p:blipFill>
        <p:spPr>
          <a:xfrm>
            <a:off x="3048000" y="3657600"/>
            <a:ext cx="6096000" cy="3161795"/>
          </a:xfrm>
          <a:prstGeom prst="rect">
            <a:avLst/>
          </a:prstGeom>
          <a:ln>
            <a:noFill/>
          </a:ln>
          <a:effectLst>
            <a:outerShdw blurRad="292100" dist="139700" dir="2700000" algn="tl" rotWithShape="0">
              <a:srgbClr val="333333">
                <a:alpha val="65000"/>
              </a:srgbClr>
            </a:outerShdw>
          </a:effectLst>
        </p:spPr>
      </p:pic>
      <p:sp>
        <p:nvSpPr>
          <p:cNvPr id="150" name="Shape 150"/>
          <p:cNvSpPr/>
          <p:nvPr/>
        </p:nvSpPr>
        <p:spPr>
          <a:xfrm>
            <a:off x="5715000" y="1065074"/>
            <a:ext cx="3429000" cy="1669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buSzPct val="100000"/>
              <a:buFont typeface="Arial"/>
              <a:buChar char="•"/>
              <a:defRPr>
                <a:latin typeface="Lucida Sans Unicode"/>
                <a:ea typeface="Lucida Sans Unicode"/>
                <a:cs typeface="Lucida Sans Unicode"/>
                <a:sym typeface="Lucida Sans Unicode"/>
              </a:defRPr>
            </a:pPr>
            <a:r>
              <a:t>Validations for user entered input. </a:t>
            </a:r>
          </a:p>
          <a:p>
            <a:pPr>
              <a:buSzPct val="100000"/>
              <a:buFont typeface="Arial"/>
              <a:buChar char="•"/>
              <a:defRPr>
                <a:latin typeface="Lucida Sans Unicode"/>
                <a:ea typeface="Lucida Sans Unicode"/>
                <a:cs typeface="Lucida Sans Unicode"/>
                <a:sym typeface="Lucida Sans Unicode"/>
              </a:defRPr>
            </a:pPr>
            <a:r>
              <a:t>Check for  empty fields and presence of a valid email that include ‘@’ and ‘.’ characters.</a:t>
            </a:r>
          </a:p>
        </p:txBody>
      </p:sp>
      <p:sp>
        <p:nvSpPr>
          <p:cNvPr id="151" name="Shape 151"/>
          <p:cNvSpPr/>
          <p:nvPr/>
        </p:nvSpPr>
        <p:spPr>
          <a:xfrm>
            <a:off x="381000" y="3962398"/>
            <a:ext cx="2514600" cy="13520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Display the appropriate message on invalid input entered by user.</a:t>
            </a:r>
          </a:p>
        </p:txBody>
      </p:sp>
      <p:pic>
        <p:nvPicPr>
          <p:cNvPr id="152" name="image6.png"/>
          <p:cNvPicPr>
            <a:picLocks noChangeAspect="1"/>
          </p:cNvPicPr>
          <p:nvPr/>
        </p:nvPicPr>
        <p:blipFill>
          <a:blip r:embed="rId3" cstate="print">
            <a:extLst/>
          </a:blip>
          <a:stretch>
            <a:fillRect/>
          </a:stretch>
        </p:blipFill>
        <p:spPr>
          <a:xfrm>
            <a:off x="76200" y="161925"/>
            <a:ext cx="5181600" cy="3495675"/>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4" name="image7.png"/>
          <p:cNvPicPr>
            <a:picLocks noChangeAspect="1"/>
          </p:cNvPicPr>
          <p:nvPr/>
        </p:nvPicPr>
        <p:blipFill>
          <a:blip r:embed="rId2" cstate="print">
            <a:extLst/>
          </a:blip>
          <a:stretch>
            <a:fillRect/>
          </a:stretch>
        </p:blipFill>
        <p:spPr>
          <a:xfrm>
            <a:off x="1" y="1133926"/>
            <a:ext cx="9144001" cy="5257349"/>
          </a:xfrm>
          <a:prstGeom prst="rect">
            <a:avLst/>
          </a:prstGeom>
          <a:ln w="12700">
            <a:miter lim="400000"/>
          </a:ln>
          <a:effectLst>
            <a:outerShdw blurRad="292100" dist="139700" dir="2700000" rotWithShape="0">
              <a:srgbClr val="333333">
                <a:alpha val="64999"/>
              </a:srgbClr>
            </a:outerShdw>
          </a:effectLst>
        </p:spPr>
      </p:pic>
      <p:sp>
        <p:nvSpPr>
          <p:cNvPr id="155" name="Shape 155"/>
          <p:cNvSpPr/>
          <p:nvPr/>
        </p:nvSpPr>
        <p:spPr>
          <a:xfrm>
            <a:off x="0" y="304799"/>
            <a:ext cx="4648200" cy="399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Form for new user registration</a:t>
            </a:r>
          </a:p>
        </p:txBody>
      </p:sp>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 name="image8.png"/>
          <p:cNvPicPr>
            <a:picLocks noChangeAspect="1"/>
          </p:cNvPicPr>
          <p:nvPr/>
        </p:nvPicPr>
        <p:blipFill>
          <a:blip r:embed="rId2" cstate="print">
            <a:extLst/>
          </a:blip>
          <a:stretch>
            <a:fillRect/>
          </a:stretch>
        </p:blipFill>
        <p:spPr>
          <a:xfrm>
            <a:off x="-3" y="0"/>
            <a:ext cx="6063666" cy="4648199"/>
          </a:xfrm>
          <a:prstGeom prst="rect">
            <a:avLst/>
          </a:prstGeom>
          <a:ln w="12700">
            <a:miter lim="400000"/>
          </a:ln>
          <a:effectLst>
            <a:outerShdw blurRad="292100" dist="139700" dir="2700000" rotWithShape="0">
              <a:srgbClr val="333333">
                <a:alpha val="64999"/>
              </a:srgbClr>
            </a:outerShdw>
          </a:effectLst>
        </p:spPr>
      </p:pic>
      <p:pic>
        <p:nvPicPr>
          <p:cNvPr id="158" name="image9.png"/>
          <p:cNvPicPr>
            <a:picLocks noChangeAspect="1"/>
          </p:cNvPicPr>
          <p:nvPr/>
        </p:nvPicPr>
        <p:blipFill>
          <a:blip r:embed="rId3" cstate="print">
            <a:extLst/>
          </a:blip>
          <a:stretch>
            <a:fillRect/>
          </a:stretch>
        </p:blipFill>
        <p:spPr>
          <a:xfrm>
            <a:off x="3000375" y="4638675"/>
            <a:ext cx="6143625" cy="2219325"/>
          </a:xfrm>
          <a:prstGeom prst="rect">
            <a:avLst/>
          </a:prstGeom>
          <a:ln w="12700">
            <a:miter lim="400000"/>
          </a:ln>
          <a:effectLst>
            <a:outerShdw blurRad="292100" dist="139700" dir="2700000" rotWithShape="0">
              <a:srgbClr val="333333">
                <a:alpha val="64999"/>
              </a:srgbClr>
            </a:outerShdw>
          </a:effectLst>
        </p:spPr>
      </p:pic>
      <p:sp>
        <p:nvSpPr>
          <p:cNvPr id="159" name="Shape 159"/>
          <p:cNvSpPr/>
          <p:nvPr/>
        </p:nvSpPr>
        <p:spPr>
          <a:xfrm>
            <a:off x="6248400" y="457198"/>
            <a:ext cx="2895600" cy="1987061"/>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p>
            <a:pPr>
              <a:buSzPct val="100000"/>
              <a:buFont typeface="Arial"/>
              <a:buChar char="•"/>
              <a:defRPr>
                <a:latin typeface="Lucida Sans Unicode"/>
                <a:ea typeface="Lucida Sans Unicode"/>
                <a:cs typeface="Lucida Sans Unicode"/>
                <a:sym typeface="Lucida Sans Unicode"/>
              </a:defRPr>
            </a:pPr>
            <a:r>
              <a:t>Validations for user entered input. </a:t>
            </a:r>
          </a:p>
          <a:p>
            <a:pPr>
              <a:buSzPct val="100000"/>
              <a:buFont typeface="Arial"/>
              <a:buChar char="•"/>
              <a:defRPr>
                <a:latin typeface="Lucida Sans Unicode"/>
                <a:ea typeface="Lucida Sans Unicode"/>
                <a:cs typeface="Lucida Sans Unicode"/>
                <a:sym typeface="Lucida Sans Unicode"/>
              </a:defRPr>
            </a:pPr>
            <a:r>
              <a:t>Check for  empty input and presence of a valid email that include ‘@’ and ‘.’ characters.</a:t>
            </a:r>
          </a:p>
        </p:txBody>
      </p:sp>
      <p:sp>
        <p:nvSpPr>
          <p:cNvPr id="160" name="Shape 160"/>
          <p:cNvSpPr/>
          <p:nvPr/>
        </p:nvSpPr>
        <p:spPr>
          <a:xfrm>
            <a:off x="76200" y="4875074"/>
            <a:ext cx="2895600" cy="1034560"/>
          </a:xfrm>
          <a:prstGeom prst="rect">
            <a:avLst/>
          </a:prstGeom>
          <a:ln w="12700">
            <a:miter lim="400000"/>
          </a:ln>
          <a:extLst>
            <a:ext uri="{C572A759-6A51-4108-AA02-DFA0A04FC94B}">
              <ma14:wrappingTextBoxFlag xmlns:ma14="http://schemas.microsoft.com/office/mac/drawingml/2011/main" xmlns="" val="1"/>
            </a:ext>
          </a:extLst>
        </p:spPr>
        <p:txBody>
          <a:bodyPr lIns="45718" tIns="45718" rIns="45718" bIns="45718">
            <a:spAutoFit/>
          </a:bodyPr>
          <a:lstStyle>
            <a:lvl1pPr>
              <a:defRPr>
                <a:latin typeface="Lucida Sans Unicode"/>
                <a:ea typeface="Lucida Sans Unicode"/>
                <a:cs typeface="Lucida Sans Unicode"/>
                <a:sym typeface="Lucida Sans Unicode"/>
              </a:defRPr>
            </a:lvl1pPr>
          </a:lstStyle>
          <a:p>
            <a:r>
              <a:t>Display the appropriate message on invalid input entered by user.</a:t>
            </a: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cstate="print"/>
          <a:srcRect/>
          <a:stretch>
            <a:fillRect/>
          </a:stretch>
        </p:blipFill>
        <p:spPr bwMode="auto">
          <a:xfrm>
            <a:off x="0" y="5334000"/>
            <a:ext cx="9448800" cy="752475"/>
          </a:xfrm>
          <a:prstGeom prst="rect">
            <a:avLst/>
          </a:prstGeom>
          <a:ln>
            <a:noFill/>
          </a:ln>
          <a:effectLst>
            <a:outerShdw blurRad="292100" dist="139700" dir="2700000" algn="tl" rotWithShape="0">
              <a:srgbClr val="333333">
                <a:alpha val="65000"/>
              </a:srgbClr>
            </a:outerShdw>
          </a:effectLst>
        </p:spPr>
      </p:pic>
      <p:pic>
        <p:nvPicPr>
          <p:cNvPr id="4099" name="Picture 3"/>
          <p:cNvPicPr>
            <a:picLocks noChangeAspect="1" noChangeArrowheads="1"/>
          </p:cNvPicPr>
          <p:nvPr/>
        </p:nvPicPr>
        <p:blipFill>
          <a:blip r:embed="rId3" cstate="print"/>
          <a:srcRect/>
          <a:stretch>
            <a:fillRect/>
          </a:stretch>
        </p:blipFill>
        <p:spPr bwMode="auto">
          <a:xfrm>
            <a:off x="228600" y="228600"/>
            <a:ext cx="4943475" cy="4886325"/>
          </a:xfrm>
          <a:prstGeom prst="rect">
            <a:avLst/>
          </a:prstGeom>
          <a:ln>
            <a:noFill/>
          </a:ln>
          <a:effectLst>
            <a:outerShdw blurRad="292100" dist="139700" dir="2700000" algn="tl" rotWithShape="0">
              <a:srgbClr val="333333">
                <a:alpha val="65000"/>
              </a:srgbClr>
            </a:outerShdw>
          </a:effectLst>
        </p:spPr>
      </p:pic>
      <p:sp>
        <p:nvSpPr>
          <p:cNvPr id="8" name="Shape 166"/>
          <p:cNvSpPr/>
          <p:nvPr/>
        </p:nvSpPr>
        <p:spPr>
          <a:xfrm>
            <a:off x="6019800" y="1905000"/>
            <a:ext cx="2784666" cy="1754326"/>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lvl1pPr>
              <a:defRPr sz="1100"/>
            </a:lvl1pPr>
          </a:lstStyle>
          <a:p>
            <a:r>
              <a:rPr lang="en-US" sz="1800" dirty="0" smtClean="0"/>
              <a:t>As soon as the new user enters his password, the password is hashed in to database for security purposes</a:t>
            </a:r>
            <a:r>
              <a:rPr dirty="0" smtClean="0"/>
              <a:t>. </a:t>
            </a:r>
            <a:endParaRPr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Concourse">
  <a:themeElements>
    <a:clrScheme name="Concourse">
      <a:dk1>
        <a:srgbClr val="000000"/>
      </a:dk1>
      <a:lt1>
        <a:srgbClr val="FFFFFF"/>
      </a:lt1>
      <a:dk2>
        <a:srgbClr val="A7A7A7"/>
      </a:dk2>
      <a:lt2>
        <a:srgbClr val="535353"/>
      </a:lt2>
      <a:accent1>
        <a:srgbClr val="2DA2BF"/>
      </a:accent1>
      <a:accent2>
        <a:srgbClr val="DA1F28"/>
      </a:accent2>
      <a:accent3>
        <a:srgbClr val="EB641B"/>
      </a:accent3>
      <a:accent4>
        <a:srgbClr val="39639D"/>
      </a:accent4>
      <a:accent5>
        <a:srgbClr val="474B78"/>
      </a:accent5>
      <a:accent6>
        <a:srgbClr val="7D3C4A"/>
      </a:accent6>
      <a:hlink>
        <a:srgbClr val="0000FF"/>
      </a:hlink>
      <a:folHlink>
        <a:srgbClr val="FF00FF"/>
      </a:folHlink>
    </a:clrScheme>
    <a:fontScheme name="Concourse">
      <a:majorFont>
        <a:latin typeface="Calibri"/>
        <a:ea typeface="Calibri"/>
        <a:cs typeface="Calibri"/>
      </a:majorFont>
      <a:minorFont>
        <a:latin typeface="Helvetica"/>
        <a:ea typeface="Helvetica"/>
        <a:cs typeface="Helvetica"/>
      </a:minorFont>
    </a:fontScheme>
    <a:fmtScheme name="Concours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50800" dist="381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50800" dist="381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27</TotalTime>
  <Words>1116</Words>
  <Application>Microsoft Office PowerPoint</Application>
  <PresentationFormat>On-screen Show (4:3)</PresentationFormat>
  <Paragraphs>141</Paragraphs>
  <Slides>45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45</vt:i4>
      </vt:variant>
    </vt:vector>
  </HeadingPairs>
  <TitlesOfParts>
    <vt:vector size="54" baseType="lpstr">
      <vt:lpstr>Arial</vt:lpstr>
      <vt:lpstr>Calibri</vt:lpstr>
      <vt:lpstr>Charter</vt:lpstr>
      <vt:lpstr>Helvetica</vt:lpstr>
      <vt:lpstr>Lucida Sans Unicode</vt:lpstr>
      <vt:lpstr>Verdana</vt:lpstr>
      <vt:lpstr>Wingdings 2</vt:lpstr>
      <vt:lpstr>Wingdings 3</vt:lpstr>
      <vt:lpstr>Concourse</vt:lpstr>
      <vt:lpstr>COMP 453:Database Programming</vt:lpstr>
      <vt:lpstr>Summary</vt:lpstr>
      <vt:lpstr>Purpose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Underlying SQL Correlated SubQuery</vt:lpstr>
      <vt:lpstr>PowerPoint Presentation</vt:lpstr>
      <vt:lpstr>Underlying SQL-JOIN</vt:lpstr>
      <vt:lpstr>PowerPoint Presentation</vt:lpstr>
      <vt:lpstr>Underlying SQL- Insert during execution of application</vt:lpstr>
      <vt:lpstr>PowerPoint Presentation</vt:lpstr>
      <vt:lpstr>PowerPoint Presentation</vt:lpstr>
      <vt:lpstr>Underlying SQL-SubQuery</vt:lpstr>
      <vt:lpstr>PowerPoint Presentation</vt:lpstr>
      <vt:lpstr>ADMIN PAGE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Underlying SQL-Transaction Commit and Rollback</vt:lpstr>
      <vt:lpstr>PowerPoint Presentation</vt:lpstr>
      <vt:lpstr>PowerPoint Presentation</vt:lpstr>
      <vt:lpstr>Underlying SQL-DELETE</vt:lpstr>
      <vt:lpstr>PowerPoint Presentation</vt:lpstr>
      <vt:lpstr>PowerPoint Presentation</vt:lpstr>
      <vt:lpstr>Underlying SQL- Update &amp; Join</vt:lpstr>
      <vt:lpstr>Referential Integrity</vt:lpstr>
      <vt:lpstr>PowerPoint Presentation</vt:lpstr>
      <vt:lpstr>PowerPoint Presentation</vt:lpstr>
      <vt:lpstr>PowerPoint Presentation</vt:lpstr>
      <vt:lpstr>PowerPoint Presentation</vt:lpstr>
      <vt:lpstr>Implementing History with Trigger</vt:lpstr>
      <vt:lpstr>Implementing History with Trigger</vt:lpstr>
      <vt:lpstr>About Us </vt:lpstr>
      <vt:lpstr>Thank You  Team 5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 453:Database Programming</dc:title>
  <dc:creator>Patankar, Vinit</dc:creator>
  <cp:lastModifiedBy>Pallavi</cp:lastModifiedBy>
  <cp:revision>9</cp:revision>
  <cp:lastPrinted>2015-11-30T16:34:54Z</cp:lastPrinted>
  <dcterms:modified xsi:type="dcterms:W3CDTF">2015-11-30T16:36:15Z</dcterms:modified>
</cp:coreProperties>
</file>